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7"/>
  </p:notesMasterIdLst>
  <p:sldIdLst>
    <p:sldId id="260" r:id="rId2"/>
    <p:sldId id="537" r:id="rId3"/>
    <p:sldId id="324" r:id="rId4"/>
    <p:sldId id="325" r:id="rId5"/>
    <p:sldId id="327" r:id="rId6"/>
    <p:sldId id="333" r:id="rId7"/>
    <p:sldId id="334" r:id="rId8"/>
    <p:sldId id="335" r:id="rId9"/>
    <p:sldId id="336" r:id="rId10"/>
    <p:sldId id="481" r:id="rId11"/>
    <p:sldId id="480" r:id="rId12"/>
    <p:sldId id="482" r:id="rId13"/>
    <p:sldId id="338" r:id="rId14"/>
    <p:sldId id="337" r:id="rId15"/>
    <p:sldId id="339" r:id="rId16"/>
    <p:sldId id="340" r:id="rId17"/>
    <p:sldId id="341" r:id="rId18"/>
    <p:sldId id="342" r:id="rId19"/>
    <p:sldId id="343" r:id="rId20"/>
    <p:sldId id="421" r:id="rId21"/>
    <p:sldId id="345" r:id="rId22"/>
    <p:sldId id="346" r:id="rId23"/>
    <p:sldId id="347" r:id="rId24"/>
    <p:sldId id="348" r:id="rId25"/>
    <p:sldId id="487" r:id="rId26"/>
    <p:sldId id="491" r:id="rId27"/>
    <p:sldId id="488" r:id="rId28"/>
    <p:sldId id="489" r:id="rId29"/>
    <p:sldId id="349" r:id="rId30"/>
    <p:sldId id="438" r:id="rId31"/>
    <p:sldId id="439" r:id="rId32"/>
    <p:sldId id="440" r:id="rId33"/>
    <p:sldId id="441" r:id="rId34"/>
    <p:sldId id="543" r:id="rId35"/>
    <p:sldId id="544" r:id="rId36"/>
    <p:sldId id="494" r:id="rId37"/>
    <p:sldId id="503" r:id="rId38"/>
    <p:sldId id="496" r:id="rId39"/>
    <p:sldId id="545" r:id="rId40"/>
    <p:sldId id="519" r:id="rId41"/>
    <p:sldId id="512" r:id="rId42"/>
    <p:sldId id="513" r:id="rId43"/>
    <p:sldId id="546" r:id="rId44"/>
    <p:sldId id="511" r:id="rId45"/>
    <p:sldId id="518" r:id="rId46"/>
    <p:sldId id="539" r:id="rId47"/>
    <p:sldId id="523" r:id="rId48"/>
    <p:sldId id="525" r:id="rId49"/>
    <p:sldId id="526" r:id="rId50"/>
    <p:sldId id="504" r:id="rId51"/>
    <p:sldId id="505" r:id="rId52"/>
    <p:sldId id="507" r:id="rId53"/>
    <p:sldId id="508" r:id="rId54"/>
    <p:sldId id="515" r:id="rId55"/>
    <p:sldId id="517" r:id="rId56"/>
    <p:sldId id="516" r:id="rId57"/>
    <p:sldId id="520" r:id="rId58"/>
    <p:sldId id="521" r:id="rId59"/>
    <p:sldId id="522" r:id="rId60"/>
    <p:sldId id="509" r:id="rId61"/>
    <p:sldId id="510" r:id="rId62"/>
    <p:sldId id="524" r:id="rId63"/>
    <p:sldId id="528" r:id="rId64"/>
    <p:sldId id="541" r:id="rId65"/>
    <p:sldId id="540" r:id="rId66"/>
    <p:sldId id="373" r:id="rId67"/>
    <p:sldId id="374" r:id="rId68"/>
    <p:sldId id="375" r:id="rId69"/>
    <p:sldId id="376" r:id="rId70"/>
    <p:sldId id="377" r:id="rId71"/>
    <p:sldId id="530" r:id="rId72"/>
    <p:sldId id="378" r:id="rId73"/>
    <p:sldId id="379" r:id="rId74"/>
    <p:sldId id="531" r:id="rId75"/>
    <p:sldId id="380" r:id="rId76"/>
    <p:sldId id="458" r:id="rId77"/>
    <p:sldId id="381" r:id="rId78"/>
    <p:sldId id="382" r:id="rId79"/>
    <p:sldId id="383" r:id="rId80"/>
    <p:sldId id="542" r:id="rId81"/>
    <p:sldId id="384" r:id="rId82"/>
    <p:sldId id="385" r:id="rId83"/>
    <p:sldId id="386" r:id="rId84"/>
    <p:sldId id="387" r:id="rId85"/>
    <p:sldId id="388" r:id="rId86"/>
    <p:sldId id="389" r:id="rId87"/>
    <p:sldId id="390" r:id="rId88"/>
    <p:sldId id="391" r:id="rId89"/>
    <p:sldId id="392" r:id="rId90"/>
    <p:sldId id="393" r:id="rId91"/>
    <p:sldId id="394" r:id="rId92"/>
    <p:sldId id="395" r:id="rId93"/>
    <p:sldId id="396" r:id="rId94"/>
    <p:sldId id="397" r:id="rId95"/>
    <p:sldId id="398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82109" autoAdjust="0"/>
  </p:normalViewPr>
  <p:slideViewPr>
    <p:cSldViewPr snapToGrid="0">
      <p:cViewPr>
        <p:scale>
          <a:sx n="94" d="100"/>
          <a:sy n="94" d="100"/>
        </p:scale>
        <p:origin x="1472" y="4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32065-D077-4E32-86B1-106B8E0B2C97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FC48A-A97A-465E-941E-13E0956BF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64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70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70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Arial Unicode MS" panose="020B0604020202020204" pitchFamily="34" charset="-128"/>
              </a:rPr>
              <a:t>shift state # (e.g., s5):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93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43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27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8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94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42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42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61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257800"/>
          </a:xfrm>
          <a:prstGeom prst="rect">
            <a:avLst/>
          </a:prstGeom>
          <a:solidFill>
            <a:srgbClr val="009A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353" y="2160494"/>
            <a:ext cx="7597588" cy="1662206"/>
          </a:xfrm>
        </p:spPr>
        <p:txBody>
          <a:bodyPr anchor="b">
            <a:normAutofit/>
          </a:bodyPr>
          <a:lstStyle>
            <a:lvl1pPr algn="l">
              <a:defRPr sz="4400" baseline="0">
                <a:solidFill>
                  <a:schemeClr val="bg1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UND POWERPOINT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352" y="4014114"/>
            <a:ext cx="5876365" cy="450310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Helvetica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for </a:t>
            </a:r>
            <a:r>
              <a:rPr lang="en-US" dirty="0" err="1"/>
              <a:t>powerpoint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84" y="5565077"/>
            <a:ext cx="5931832" cy="10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3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9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09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Csci465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5750B0-1EB3-4972-B439-FB9EB91287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2536001"/>
      </p:ext>
    </p:extLst>
  </p:cSld>
  <p:clrMapOvr>
    <a:masterClrMapping/>
  </p:clrMapOvr>
  <p:transition>
    <p:pull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1757082"/>
          </a:xfrm>
          <a:prstGeom prst="rect">
            <a:avLst/>
          </a:prstGeom>
          <a:solidFill>
            <a:srgbClr val="009A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56454"/>
            <a:ext cx="7886700" cy="4222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60" y="6304586"/>
            <a:ext cx="2424290" cy="42591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3319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79780-AD28-42C9-8C39-35D3210842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525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0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0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3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98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47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2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40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1947A-B0F1-4856-8620-313D6908E2D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_-wUHG2rfM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6050" y="3717323"/>
            <a:ext cx="7650087" cy="144708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580"/>
              </a:spcBef>
              <a:defRPr/>
            </a:pPr>
            <a:r>
              <a:rPr lang="en-US" b="1" dirty="0"/>
              <a:t>UND School of  Electrical Engineering and Computer Science</a:t>
            </a:r>
          </a:p>
          <a:p>
            <a:pPr>
              <a:spcBef>
                <a:spcPts val="580"/>
              </a:spcBef>
              <a:defRPr/>
            </a:pPr>
            <a:endParaRPr lang="en-US" b="1" dirty="0"/>
          </a:p>
          <a:p>
            <a:pPr>
              <a:spcBef>
                <a:spcPts val="580"/>
              </a:spcBef>
              <a:defRPr/>
            </a:pPr>
            <a:r>
              <a:rPr lang="en-US" b="1" dirty="0"/>
              <a:t>Dr. Hassan Reza</a:t>
            </a:r>
          </a:p>
          <a:p>
            <a:pPr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endParaRPr 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F4E2E06-605B-4A85-963E-7490A5BA43F0}" type="slidenum">
              <a:rPr lang="en-US" altLang="en-US">
                <a:solidFill>
                  <a:srgbClr val="FFFFFF"/>
                </a:solidFill>
                <a:latin typeface="Franklin Gothic Book" panose="020B0503020102020204" pitchFamily="34" charset="0"/>
              </a:rPr>
              <a:pPr/>
              <a:t>1</a:t>
            </a:fld>
            <a:endParaRPr lang="en-US" altLang="en-US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" y="798084"/>
            <a:ext cx="8958105" cy="1615602"/>
          </a:xfrm>
        </p:spPr>
        <p:txBody>
          <a:bodyPr>
            <a:normAutofit/>
          </a:bodyPr>
          <a:lstStyle/>
          <a:p>
            <a:pPr eaLnBrk="1" hangingPunct="1"/>
            <a:r>
              <a:rPr altLang="en-US" dirty="0"/>
              <a:t>Csci465:  Principals of Translations</a:t>
            </a:r>
            <a:br>
              <a:rPr lang="en-US" altLang="en-US" dirty="0"/>
            </a:br>
            <a:endParaRPr altLang="en-US" sz="22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85894" y="2045354"/>
            <a:ext cx="8772211" cy="1252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80"/>
              </a:spcBef>
              <a:buFont typeface="Wingdings 2"/>
              <a:buNone/>
              <a:defRPr/>
            </a:pPr>
            <a:endParaRPr lang="en-US" dirty="0"/>
          </a:p>
          <a:p>
            <a:pPr>
              <a:spcBef>
                <a:spcPts val="580"/>
              </a:spcBef>
              <a:defRPr/>
            </a:pPr>
            <a:r>
              <a:rPr lang="en-US" altLang="en-US" dirty="0"/>
              <a:t>Chapter 4:  Syntax Analysis </a:t>
            </a:r>
          </a:p>
          <a:p>
            <a:pPr>
              <a:spcBef>
                <a:spcPts val="580"/>
              </a:spcBef>
              <a:defRPr/>
            </a:pPr>
            <a:r>
              <a:rPr lang="en-US" altLang="en-US" dirty="0"/>
              <a:t>Part 2: Bottom-up Parsing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940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7F88FA8-A2FE-4699-A7E2-947F28974F9F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77" y="300178"/>
            <a:ext cx="8229600" cy="1000125"/>
          </a:xfrm>
        </p:spPr>
        <p:txBody>
          <a:bodyPr>
            <a:noAutofit/>
          </a:bodyPr>
          <a:lstStyle/>
          <a:p>
            <a:pPr lvl="1" eaLnBrk="1" hangingPunct="1">
              <a:defRPr/>
            </a:pPr>
            <a:r>
              <a:rPr lang="en-US" sz="3200" dirty="0">
                <a:solidFill>
                  <a:schemeClr val="bg1"/>
                </a:solidFill>
              </a:rPr>
              <a:t>Shift-Reduce Parsing(SRP)</a:t>
            </a: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76" y="1884264"/>
            <a:ext cx="9075523" cy="4973736"/>
          </a:xfrm>
        </p:spPr>
        <p:txBody>
          <a:bodyPr>
            <a:normAutofit/>
          </a:bodyPr>
          <a:lstStyle/>
          <a:p>
            <a:r>
              <a:rPr lang="en-US" altLang="en-US" dirty="0"/>
              <a:t>Shift-Reduce Parsing(SRP)</a:t>
            </a:r>
          </a:p>
          <a:p>
            <a:pPr lvl="1"/>
            <a:r>
              <a:rPr lang="en-US" altLang="en-US" sz="2800" dirty="0"/>
              <a:t>The Largest class of SRP known as </a:t>
            </a:r>
            <a:r>
              <a:rPr lang="en-US" altLang="en-US" sz="2800" dirty="0">
                <a:solidFill>
                  <a:srgbClr val="FF0000"/>
                </a:solidFill>
              </a:rPr>
              <a:t>LR</a:t>
            </a:r>
          </a:p>
          <a:p>
            <a:pPr lvl="1"/>
            <a:r>
              <a:rPr lang="en-US" altLang="en-US" sz="2800" dirty="0"/>
              <a:t>Builds a parse tree from leaves to the root</a:t>
            </a:r>
          </a:p>
          <a:p>
            <a:pPr lvl="1"/>
            <a:r>
              <a:rPr lang="en-US" altLang="en-US" sz="2800" dirty="0"/>
              <a:t>the process consists of as a </a:t>
            </a:r>
            <a:r>
              <a:rPr lang="en-US" altLang="en-US" sz="2800" dirty="0">
                <a:solidFill>
                  <a:srgbClr val="00B0F0"/>
                </a:solidFill>
              </a:rPr>
              <a:t>set of reduction steps </a:t>
            </a:r>
            <a:r>
              <a:rPr lang="en-US" altLang="en-US" sz="2800" dirty="0"/>
              <a:t>which eventfully replaces  a string </a:t>
            </a:r>
            <a:r>
              <a:rPr lang="en-US" altLang="en-US" sz="2800" b="1" dirty="0">
                <a:solidFill>
                  <a:srgbClr val="008000"/>
                </a:solidFill>
              </a:rPr>
              <a:t>w</a:t>
            </a:r>
            <a:r>
              <a:rPr lang="en-US" altLang="en-US" sz="2800" dirty="0">
                <a:solidFill>
                  <a:srgbClr val="C00000"/>
                </a:solidFill>
              </a:rPr>
              <a:t> </a:t>
            </a:r>
            <a:r>
              <a:rPr lang="en-US" altLang="en-US" sz="2800" dirty="0"/>
              <a:t> with the goal symbol </a:t>
            </a:r>
            <a:r>
              <a:rPr lang="en-US" altLang="en-US" sz="2800" b="1" dirty="0">
                <a:solidFill>
                  <a:srgbClr val="FF0000"/>
                </a:solidFill>
              </a:rPr>
              <a:t>S</a:t>
            </a:r>
          </a:p>
          <a:p>
            <a:r>
              <a:rPr lang="en-US" altLang="en-US" sz="3200" dirty="0"/>
              <a:t>Reduction step?  </a:t>
            </a:r>
          </a:p>
          <a:p>
            <a:pPr lvl="1"/>
            <a:r>
              <a:rPr lang="en-US" altLang="en-US" sz="3000" dirty="0"/>
              <a:t>A step that replaces a </a:t>
            </a:r>
            <a:r>
              <a:rPr lang="en-US" altLang="en-US" sz="3000" b="1" dirty="0">
                <a:solidFill>
                  <a:srgbClr val="C00000"/>
                </a:solidFill>
              </a:rPr>
              <a:t>specific substring </a:t>
            </a:r>
            <a:r>
              <a:rPr lang="en-US" altLang="en-US" sz="3000" dirty="0"/>
              <a:t>on the R.H.S with L.H.S</a:t>
            </a:r>
          </a:p>
          <a:p>
            <a:pPr eaLnBrk="1" hangingPunct="1"/>
            <a:r>
              <a:rPr lang="en-US" altLang="en-US" dirty="0"/>
              <a:t>Example of Reduction process on  </a:t>
            </a:r>
            <a:r>
              <a:rPr lang="en-US" altLang="en-US" b="1" dirty="0"/>
              <a:t>id * id</a:t>
            </a:r>
          </a:p>
          <a:p>
            <a:pPr lvl="1"/>
            <a:r>
              <a:rPr lang="en-US" altLang="en-US" b="1" dirty="0"/>
              <a:t>id*id, F * id, T* id, T * F, E</a:t>
            </a:r>
          </a:p>
        </p:txBody>
      </p:sp>
    </p:spTree>
    <p:extLst>
      <p:ext uri="{BB962C8B-B14F-4D97-AF65-F5344CB8AC3E}">
        <p14:creationId xmlns:p14="http://schemas.microsoft.com/office/powerpoint/2010/main" val="9044717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handle (revisited)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Refers to  the </a:t>
            </a:r>
            <a:r>
              <a:rPr lang="en-US" dirty="0">
                <a:solidFill>
                  <a:srgbClr val="00B050"/>
                </a:solidFill>
              </a:rPr>
              <a:t>sequence of symbols </a:t>
            </a:r>
            <a:r>
              <a:rPr lang="en-US" dirty="0"/>
              <a:t>that resulted from the </a:t>
            </a:r>
            <a:r>
              <a:rPr lang="en-US" dirty="0">
                <a:solidFill>
                  <a:srgbClr val="00B050"/>
                </a:solidFill>
              </a:rPr>
              <a:t>most recently expanded </a:t>
            </a:r>
            <a:r>
              <a:rPr lang="en-US" dirty="0"/>
              <a:t>nonterminal.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3608173" y="3995351"/>
            <a:ext cx="428368" cy="906163"/>
          </a:xfrm>
          <a:prstGeom prst="triangle">
            <a:avLst/>
          </a:prstGeom>
          <a:solidFill>
            <a:srgbClr val="009A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2825578" y="3492843"/>
            <a:ext cx="881449" cy="140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07027" y="3492843"/>
            <a:ext cx="1301578" cy="140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25578" y="4901514"/>
            <a:ext cx="6755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10681" y="4901514"/>
            <a:ext cx="8979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410466" y="3295135"/>
            <a:ext cx="626075" cy="197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17" name="Straight Connector 16"/>
          <p:cNvCxnSpPr>
            <a:stCxn id="15" idx="2"/>
          </p:cNvCxnSpPr>
          <p:nvPr/>
        </p:nvCxnSpPr>
        <p:spPr>
          <a:xfrm>
            <a:off x="3723504" y="3492843"/>
            <a:ext cx="98853" cy="41189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772034" y="4969571"/>
            <a:ext cx="626075" cy="197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α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608173" y="4961334"/>
            <a:ext cx="626075" cy="197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rgbClr val="C00000"/>
                </a:solidFill>
              </a:rPr>
              <a:t>β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57816" y="4936621"/>
            <a:ext cx="626075" cy="197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ɯ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92846" y="3782591"/>
            <a:ext cx="626075" cy="197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17922" y="5313406"/>
            <a:ext cx="5883442" cy="7414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 handle A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l-GR" dirty="0">
                <a:solidFill>
                  <a:schemeClr val="tx1"/>
                </a:solidFill>
              </a:rPr>
              <a:t>β</a:t>
            </a:r>
            <a:r>
              <a:rPr lang="en-US" dirty="0">
                <a:solidFill>
                  <a:schemeClr val="tx1"/>
                </a:solidFill>
              </a:rPr>
              <a:t> in the parse tree for </a:t>
            </a:r>
            <a:r>
              <a:rPr lang="el-GR" dirty="0">
                <a:solidFill>
                  <a:schemeClr val="tx1"/>
                </a:solidFill>
              </a:rPr>
              <a:t>α</a:t>
            </a:r>
            <a:r>
              <a:rPr lang="el-GR" dirty="0">
                <a:solidFill>
                  <a:srgbClr val="C00000"/>
                </a:solidFill>
              </a:rPr>
              <a:t>β</a:t>
            </a:r>
            <a:r>
              <a:rPr lang="en-US" dirty="0">
                <a:solidFill>
                  <a:schemeClr val="tx1"/>
                </a:solidFill>
              </a:rPr>
              <a:t>ɯ 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7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 elements and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39" y="1896296"/>
            <a:ext cx="9032708" cy="4624820"/>
          </a:xfrm>
        </p:spPr>
        <p:txBody>
          <a:bodyPr>
            <a:normAutofit/>
          </a:bodyPr>
          <a:lstStyle/>
          <a:p>
            <a:r>
              <a:rPr lang="en-US" sz="4000" dirty="0"/>
              <a:t>Utilizes the stack and input buffer</a:t>
            </a:r>
          </a:p>
          <a:p>
            <a:pPr lvl="1"/>
            <a:r>
              <a:rPr lang="en-US" sz="3600" dirty="0"/>
              <a:t>Buffer holds the string to be parsed</a:t>
            </a:r>
          </a:p>
          <a:p>
            <a:pPr lvl="1"/>
            <a:r>
              <a:rPr lang="en-US" sz="3600" dirty="0"/>
              <a:t>Stack always holds grammar symbols </a:t>
            </a:r>
          </a:p>
          <a:p>
            <a:pPr lvl="2"/>
            <a:r>
              <a:rPr lang="en-US" sz="3600" dirty="0">
                <a:solidFill>
                  <a:srgbClr val="C00000"/>
                </a:solidFill>
              </a:rPr>
              <a:t>The handle (i.e., substrings of terminals and/or nonterminal) always located on the </a:t>
            </a:r>
            <a:r>
              <a:rPr lang="en-US" sz="3200" u="sng" dirty="0">
                <a:solidFill>
                  <a:srgbClr val="C00000"/>
                </a:solidFill>
              </a:rPr>
              <a:t>TOP of STACK</a:t>
            </a:r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6685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0342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2653E56-F8EA-44C9-A5B4-F547C724949C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65126"/>
            <a:ext cx="851535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How SRP work?</a:t>
            </a:r>
          </a:p>
        </p:txBody>
      </p:sp>
      <p:sp>
        <p:nvSpPr>
          <p:cNvPr id="103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876926"/>
            <a:ext cx="8515350" cy="430218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sz="3200" dirty="0"/>
              <a:t>SRP works as follows</a:t>
            </a:r>
          </a:p>
          <a:p>
            <a:pPr lvl="1" eaLnBrk="1" hangingPunct="1"/>
            <a:r>
              <a:rPr lang="en-US" altLang="en-US" sz="3200" dirty="0"/>
              <a:t>Shifts </a:t>
            </a:r>
            <a:r>
              <a:rPr lang="en-US" altLang="en-US" sz="3200" dirty="0">
                <a:solidFill>
                  <a:srgbClr val="0070C0"/>
                </a:solidFill>
              </a:rPr>
              <a:t>input symbols* </a:t>
            </a:r>
            <a:r>
              <a:rPr lang="en-US" altLang="en-US" sz="3200" dirty="0"/>
              <a:t>(i.e., zero or more) onto the stack until a </a:t>
            </a:r>
            <a:r>
              <a:rPr lang="en-US" altLang="en-US" sz="3200" dirty="0">
                <a:solidFill>
                  <a:srgbClr val="00B050"/>
                </a:solidFill>
              </a:rPr>
              <a:t>handle </a:t>
            </a:r>
            <a:r>
              <a:rPr lang="el-GR" altLang="en-US" sz="3200" dirty="0">
                <a:solidFill>
                  <a:srgbClr val="00B050"/>
                </a:solidFill>
                <a:cs typeface="Arial" panose="020B0604020202020204" pitchFamily="34" charset="0"/>
              </a:rPr>
              <a:t>β</a:t>
            </a:r>
            <a:r>
              <a:rPr lang="en-US" altLang="en-US" sz="3200" dirty="0">
                <a:cs typeface="Arial" panose="020B0604020202020204" pitchFamily="34" charset="0"/>
              </a:rPr>
              <a:t> is found in stack</a:t>
            </a:r>
          </a:p>
          <a:p>
            <a:pPr lvl="1" eaLnBrk="1" hangingPunct="1"/>
            <a:r>
              <a:rPr lang="en-US" altLang="en-US" sz="3200" dirty="0">
                <a:cs typeface="Arial" panose="020B0604020202020204" pitchFamily="34" charset="0"/>
              </a:rPr>
              <a:t>Reduces </a:t>
            </a:r>
            <a:r>
              <a:rPr lang="en-US" altLang="en-US" sz="3200" dirty="0">
                <a:solidFill>
                  <a:srgbClr val="00B050"/>
                </a:solidFill>
                <a:cs typeface="Arial" panose="020B0604020202020204" pitchFamily="34" charset="0"/>
              </a:rPr>
              <a:t>handle </a:t>
            </a:r>
            <a:r>
              <a:rPr lang="el-GR" altLang="en-US" sz="3200" dirty="0">
                <a:solidFill>
                  <a:srgbClr val="00B050"/>
                </a:solidFill>
                <a:cs typeface="Arial" panose="020B0604020202020204" pitchFamily="34" charset="0"/>
              </a:rPr>
              <a:t>β</a:t>
            </a:r>
            <a:r>
              <a:rPr lang="en-US" altLang="en-US" sz="3200" dirty="0">
                <a:cs typeface="Arial" panose="020B0604020202020204" pitchFamily="34" charset="0"/>
              </a:rPr>
              <a:t> to the L.H.S using an appropriate production rule</a:t>
            </a:r>
          </a:p>
          <a:p>
            <a:pPr lvl="1" eaLnBrk="1" hangingPunct="1"/>
            <a:r>
              <a:rPr lang="en-US" altLang="en-US" sz="3200" dirty="0">
                <a:cs typeface="Arial" panose="020B0604020202020204" pitchFamily="34" charset="0"/>
              </a:rPr>
              <a:t>Repeats the process until</a:t>
            </a:r>
          </a:p>
          <a:p>
            <a:pPr lvl="2" eaLnBrk="1" hangingPunct="1"/>
            <a:r>
              <a:rPr lang="en-US" altLang="en-US" sz="3200" dirty="0">
                <a:cs typeface="Arial" panose="020B0604020202020204" pitchFamily="34" charset="0"/>
              </a:rPr>
              <a:t> </a:t>
            </a:r>
            <a:r>
              <a:rPr lang="en-US" altLang="en-US" sz="3200" dirty="0">
                <a:solidFill>
                  <a:srgbClr val="FF0000"/>
                </a:solidFill>
                <a:cs typeface="Arial" panose="020B0604020202020204" pitchFamily="34" charset="0"/>
              </a:rPr>
              <a:t>Error is found (i.e., no match), </a:t>
            </a:r>
            <a:r>
              <a:rPr lang="en-US" altLang="en-US" sz="3200" dirty="0">
                <a:cs typeface="Arial" panose="020B0604020202020204" pitchFamily="34" charset="0"/>
              </a:rPr>
              <a:t>or </a:t>
            </a:r>
          </a:p>
          <a:p>
            <a:pPr lvl="2" eaLnBrk="1" hangingPunct="1"/>
            <a:r>
              <a:rPr lang="en-US" altLang="en-US" sz="3200" dirty="0">
                <a:solidFill>
                  <a:srgbClr val="00B050"/>
                </a:solidFill>
                <a:cs typeface="Arial" panose="020B0604020202020204" pitchFamily="34" charset="0"/>
              </a:rPr>
              <a:t>Goal Symbol(S) and end of  input  ($)are  found</a:t>
            </a:r>
            <a:endParaRPr lang="el-GR" altLang="en-US" sz="3200" dirty="0">
              <a:solidFill>
                <a:srgbClr val="00B050"/>
              </a:solidFill>
              <a:cs typeface="Arial" panose="020B0604020202020204" pitchFamily="34" charset="0"/>
            </a:endParaRPr>
          </a:p>
          <a:p>
            <a:pPr lvl="1" eaLnBrk="1" hangingPunct="1"/>
            <a:endParaRPr lang="en-US" altLang="en-US" sz="3200" dirty="0"/>
          </a:p>
          <a:p>
            <a:pPr lvl="1"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56081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0240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67EA116-5135-432A-8FB5-AB14D9BC5915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474" y="365126"/>
            <a:ext cx="8334876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Stack Implementation of SRP</a:t>
            </a:r>
          </a:p>
        </p:txBody>
      </p:sp>
      <p:sp>
        <p:nvSpPr>
          <p:cNvPr id="1024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473" y="1856628"/>
            <a:ext cx="8602579" cy="42226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Two issues need to be addressed with </a:t>
            </a:r>
            <a:r>
              <a:rPr lang="en-US" altLang="en-US" b="1" dirty="0"/>
              <a:t>handles</a:t>
            </a:r>
          </a:p>
          <a:p>
            <a:pPr lvl="1" eaLnBrk="1" hangingPunct="1"/>
            <a:r>
              <a:rPr lang="en-US" altLang="en-US" sz="2800" dirty="0">
                <a:solidFill>
                  <a:srgbClr val="C00000"/>
                </a:solidFill>
              </a:rPr>
              <a:t>How to identify substring?</a:t>
            </a:r>
          </a:p>
          <a:p>
            <a:pPr lvl="1" eaLnBrk="1" hangingPunct="1"/>
            <a:r>
              <a:rPr lang="en-US" altLang="en-US" sz="2800" dirty="0">
                <a:solidFill>
                  <a:srgbClr val="C00000"/>
                </a:solidFill>
              </a:rPr>
              <a:t>How to select the right production rule? </a:t>
            </a:r>
          </a:p>
          <a:p>
            <a:pPr eaLnBrk="1" hangingPunct="1"/>
            <a:r>
              <a:rPr lang="en-US" altLang="en-US" dirty="0"/>
              <a:t>Let’s assume Initial state: Sta</a:t>
            </a:r>
            <a:r>
              <a:rPr lang="en-US" altLang="en-US" b="1" dirty="0"/>
              <a:t>ck: $, </a:t>
            </a:r>
            <a:r>
              <a:rPr lang="en-US" altLang="en-US" dirty="0"/>
              <a:t>Input: </a:t>
            </a:r>
            <a:r>
              <a:rPr lang="en-US" altLang="en-US" b="1" i="1" dirty="0"/>
              <a:t>w</a:t>
            </a:r>
            <a:r>
              <a:rPr lang="en-US" altLang="en-US" b="1" dirty="0"/>
              <a:t>$</a:t>
            </a:r>
            <a:r>
              <a:rPr lang="en-US" altLang="en-US" dirty="0"/>
              <a:t> </a:t>
            </a:r>
            <a:r>
              <a:rPr lang="en-US" altLang="en-US" i="1" dirty="0"/>
              <a:t>Where</a:t>
            </a:r>
            <a:r>
              <a:rPr lang="en-US" altLang="en-US" sz="2000" i="1" dirty="0"/>
              <a:t> </a:t>
            </a:r>
          </a:p>
          <a:p>
            <a:pPr lvl="1"/>
            <a:r>
              <a:rPr lang="en-US" altLang="en-US" sz="2800" b="1" dirty="0">
                <a:solidFill>
                  <a:srgbClr val="C00000"/>
                </a:solidFill>
              </a:rPr>
              <a:t>w</a:t>
            </a:r>
            <a:r>
              <a:rPr lang="en-US" altLang="en-US" sz="2800" dirty="0">
                <a:solidFill>
                  <a:srgbClr val="C00000"/>
                </a:solidFill>
              </a:rPr>
              <a:t> is a string of input</a:t>
            </a:r>
          </a:p>
          <a:p>
            <a:pPr lvl="1"/>
            <a:r>
              <a:rPr lang="en-US" altLang="en-US" sz="2800" b="1" dirty="0">
                <a:solidFill>
                  <a:srgbClr val="C00000"/>
                </a:solidFill>
              </a:rPr>
              <a:t>$</a:t>
            </a:r>
            <a:r>
              <a:rPr lang="en-US" altLang="en-US" sz="2800" dirty="0">
                <a:solidFill>
                  <a:srgbClr val="C00000"/>
                </a:solidFill>
              </a:rPr>
              <a:t> is end of stack and input marker</a:t>
            </a:r>
          </a:p>
          <a:p>
            <a:pPr eaLnBrk="1" hangingPunct="1"/>
            <a:r>
              <a:rPr lang="en-US" altLang="en-US" dirty="0"/>
              <a:t>Final state</a:t>
            </a:r>
          </a:p>
          <a:p>
            <a:pPr lvl="1" eaLnBrk="1" hangingPunct="1"/>
            <a:r>
              <a:rPr lang="en-US" altLang="en-US" sz="2800" dirty="0"/>
              <a:t>Stack: </a:t>
            </a:r>
            <a:r>
              <a:rPr lang="en-US" altLang="en-US" sz="2800" dirty="0">
                <a:solidFill>
                  <a:srgbClr val="FF0000"/>
                </a:solidFill>
              </a:rPr>
              <a:t>$ </a:t>
            </a:r>
            <a:r>
              <a:rPr lang="en-US" altLang="en-US" sz="2800" b="1" dirty="0">
                <a:solidFill>
                  <a:srgbClr val="00B050"/>
                </a:solidFill>
              </a:rPr>
              <a:t>S </a:t>
            </a:r>
            <a:r>
              <a:rPr lang="en-US" altLang="en-US" sz="2800" b="1" dirty="0"/>
              <a:t>(goal symbol)</a:t>
            </a:r>
          </a:p>
          <a:p>
            <a:pPr lvl="1" eaLnBrk="1" hangingPunct="1"/>
            <a:r>
              <a:rPr lang="en-US" altLang="en-US" sz="2800" dirty="0"/>
              <a:t>Input: </a:t>
            </a:r>
            <a:r>
              <a:rPr lang="en-US" altLang="en-US" sz="2800" dirty="0">
                <a:solidFill>
                  <a:srgbClr val="FF0000"/>
                </a:solidFill>
              </a:rPr>
              <a:t>$</a:t>
            </a:r>
          </a:p>
          <a:p>
            <a:pPr lvl="1" eaLnBrk="1" hangingPunct="1"/>
            <a:endParaRPr lang="en-US" altLang="en-US" sz="2800" i="1" dirty="0">
              <a:solidFill>
                <a:srgbClr val="002060"/>
              </a:solidFill>
            </a:endParaRPr>
          </a:p>
          <a:p>
            <a:pPr lvl="2" eaLnBrk="1" hangingPunct="1"/>
            <a:endParaRPr lang="en-US" altLang="en-US" sz="1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78108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044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A8D1AB2-3E9A-429F-BC8C-8F1889D0B386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0961"/>
            <a:ext cx="9144000" cy="1462087"/>
          </a:xfrm>
          <a:solidFill>
            <a:srgbClr val="009A44"/>
          </a:solidFill>
        </p:spPr>
        <p:txBody>
          <a:bodyPr>
            <a:normAutofit/>
          </a:bodyPr>
          <a:lstStyle/>
          <a:p>
            <a:pPr eaLnBrk="1" hangingPunct="1">
              <a:defRPr/>
            </a:pP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(Example of SRP for id1+id2*id3)</a:t>
            </a:r>
          </a:p>
        </p:txBody>
      </p:sp>
      <p:graphicFrame>
        <p:nvGraphicFramePr>
          <p:cNvPr id="111718" name="Group 10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3484992"/>
              </p:ext>
            </p:extLst>
          </p:nvPr>
        </p:nvGraphicFramePr>
        <p:xfrm>
          <a:off x="0" y="1655763"/>
          <a:ext cx="9010650" cy="5121276"/>
        </p:xfrm>
        <a:graphic>
          <a:graphicData uri="http://schemas.openxmlformats.org/drawingml/2006/table">
            <a:tbl>
              <a:tblPr/>
              <a:tblGrid>
                <a:gridCol w="300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stack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Input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Action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$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id1 + id2 * id3</a:t>
                      </a:r>
                      <a:r>
                        <a:rPr kumimoji="0" 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shift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id1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+ id2 * id3</a:t>
                      </a:r>
                      <a:r>
                        <a:rPr kumimoji="0" 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Reduce by </a:t>
                      </a:r>
                      <a:r>
                        <a:rPr kumimoji="0" lang="en-US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  <a:r>
                        <a:rPr kumimoji="0" lang="en-US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  <a:sym typeface="Symbol" pitchFamily="18" charset="2"/>
                        </a:rPr>
                        <a:t>id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CC66FF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+ id2 * id3</a:t>
                      </a:r>
                      <a:r>
                        <a:rPr kumimoji="0" 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shift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E+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id2 * id3</a:t>
                      </a:r>
                      <a:r>
                        <a:rPr kumimoji="0" 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shift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 + id2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* id3</a:t>
                      </a:r>
                      <a:r>
                        <a:rPr kumimoji="0" 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Reduce </a:t>
                      </a:r>
                      <a:r>
                        <a:rPr kumimoji="0" lang="en-US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  <a:r>
                        <a:rPr kumimoji="0" lang="en-US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  <a:sym typeface="Symbol" pitchFamily="18" charset="2"/>
                        </a:rPr>
                        <a:t>id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CC66FF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E+E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* id3</a:t>
                      </a:r>
                      <a:r>
                        <a:rPr kumimoji="0" 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shift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E+E*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id3</a:t>
                      </a:r>
                      <a:r>
                        <a:rPr kumimoji="0" 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shift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7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E+E*id3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Reduce </a:t>
                      </a:r>
                      <a:r>
                        <a:rPr kumimoji="0" lang="en-US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  <a:r>
                        <a:rPr kumimoji="0" lang="en-US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  <a:sym typeface="Symbol" pitchFamily="18" charset="2"/>
                        </a:rPr>
                        <a:t>id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CC66FF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7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E+E*E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Reduce E</a:t>
                      </a: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  <a:sym typeface="Symbol" pitchFamily="18" charset="2"/>
                        </a:rPr>
                        <a:t>E*E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CC66FF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67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E+E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</a:rPr>
                        <a:t>Reduce E</a:t>
                      </a: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ahoma" pitchFamily="34" charset="0"/>
                          <a:sym typeface="Symbol" pitchFamily="18" charset="2"/>
                        </a:rPr>
                        <a:t>E+E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CC66FF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67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$</a:t>
                      </a: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ahoma" pitchFamily="34" charset="0"/>
                        </a:rPr>
                        <a:t>accept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438305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0547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F5A2FA6-6E8A-4307-B7CE-A4F2520A6E61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Primary Operations of Shift Reduce Parsing (SRP)</a:t>
            </a:r>
          </a:p>
        </p:txBody>
      </p:sp>
      <p:sp>
        <p:nvSpPr>
          <p:cNvPr id="1054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33" y="2022568"/>
            <a:ext cx="8944585" cy="42226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Main operations include</a:t>
            </a:r>
          </a:p>
          <a:p>
            <a:pPr lvl="1" eaLnBrk="1" hangingPunct="1"/>
            <a:r>
              <a:rPr lang="en-US" altLang="en-US" sz="3200" dirty="0">
                <a:solidFill>
                  <a:srgbClr val="0070C0"/>
                </a:solidFill>
              </a:rPr>
              <a:t>Shift s (s is the state)</a:t>
            </a:r>
          </a:p>
          <a:p>
            <a:pPr lvl="1" eaLnBrk="1" hangingPunct="1"/>
            <a:r>
              <a:rPr lang="en-US" altLang="en-US" sz="3200" dirty="0"/>
              <a:t>Reduce by grammar production A </a:t>
            </a:r>
            <a:r>
              <a:rPr lang="en-US" altLang="en-US" sz="3200" dirty="0">
                <a:sym typeface="Wingdings" panose="05000000000000000000" pitchFamily="2" charset="2"/>
              </a:rPr>
              <a:t></a:t>
            </a:r>
            <a:r>
              <a:rPr lang="el-GR" altLang="en-US" sz="3200" dirty="0">
                <a:sym typeface="Wingdings" panose="05000000000000000000" pitchFamily="2" charset="2"/>
              </a:rPr>
              <a:t>β</a:t>
            </a:r>
            <a:endParaRPr lang="en-US" altLang="en-US" sz="3200" dirty="0"/>
          </a:p>
          <a:p>
            <a:pPr lvl="1" eaLnBrk="1" hangingPunct="1"/>
            <a:r>
              <a:rPr lang="en-US" altLang="en-US" sz="3200" dirty="0">
                <a:solidFill>
                  <a:srgbClr val="00B050"/>
                </a:solidFill>
              </a:rPr>
              <a:t>Accept</a:t>
            </a:r>
          </a:p>
          <a:p>
            <a:pPr lvl="1" eaLnBrk="1" hangingPunct="1"/>
            <a:r>
              <a:rPr lang="en-US" altLang="en-US" sz="3200" dirty="0">
                <a:solidFill>
                  <a:srgbClr val="FF0000"/>
                </a:solidFill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12756069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0649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BF9FF84-D5BD-4372-95A3-E470AE2789C1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65126"/>
            <a:ext cx="851535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shift action</a:t>
            </a:r>
          </a:p>
        </p:txBody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293" y="2022568"/>
            <a:ext cx="8647696" cy="42226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Shift action?</a:t>
            </a:r>
          </a:p>
          <a:p>
            <a:pPr lvl="1"/>
            <a:r>
              <a:rPr lang="en-US" altLang="en-US" sz="3200" dirty="0">
                <a:solidFill>
                  <a:srgbClr val="C00000"/>
                </a:solidFill>
                <a:latin typeface="Arial Unicode MS" panose="020B0604020202020204" pitchFamily="34" charset="-128"/>
              </a:rPr>
              <a:t>Indicates that the current symbol should be pushed onto the stack and that the </a:t>
            </a:r>
            <a:r>
              <a:rPr lang="en-US" altLang="en-US" sz="3200" b="1" dirty="0">
                <a:solidFill>
                  <a:srgbClr val="C00000"/>
                </a:solidFill>
                <a:latin typeface="Arial Unicode MS" panose="020B0604020202020204" pitchFamily="34" charset="-128"/>
              </a:rPr>
              <a:t>automata</a:t>
            </a:r>
            <a:r>
              <a:rPr lang="en-US" altLang="en-US" sz="3200" dirty="0">
                <a:solidFill>
                  <a:srgbClr val="C00000"/>
                </a:solidFill>
                <a:latin typeface="Arial Unicode MS" panose="020B0604020202020204" pitchFamily="34" charset="-128"/>
              </a:rPr>
              <a:t> should </a:t>
            </a:r>
            <a:r>
              <a:rPr lang="en-US" altLang="en-US" sz="3200" b="1" dirty="0">
                <a:solidFill>
                  <a:srgbClr val="C00000"/>
                </a:solidFill>
                <a:latin typeface="Arial Unicode MS" panose="020B0604020202020204" pitchFamily="34" charset="-128"/>
              </a:rPr>
              <a:t>transition to state X (e.g., state 5)</a:t>
            </a:r>
            <a:r>
              <a:rPr lang="en-US" altLang="en-US" sz="3200" dirty="0">
                <a:solidFill>
                  <a:srgbClr val="C00000"/>
                </a:solidFill>
                <a:latin typeface="Arial Unicode MS" panose="020B0604020202020204" pitchFamily="34" charset="-128"/>
              </a:rPr>
              <a:t>.</a:t>
            </a:r>
            <a:endParaRPr lang="en-US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061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0752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BA0ADB9-26E2-4A5B-8CA9-D20E3886F87E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>
          <a:xfrm>
            <a:off x="96253" y="365126"/>
            <a:ext cx="8419097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Reduce action</a:t>
            </a:r>
          </a:p>
        </p:txBody>
      </p:sp>
      <p:sp>
        <p:nvSpPr>
          <p:cNvPr id="1075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Reduce action</a:t>
            </a:r>
          </a:p>
          <a:p>
            <a:pPr lvl="1" eaLnBrk="1" hangingPunct="1"/>
            <a:r>
              <a:rPr lang="en-US" altLang="en-US" sz="3600" dirty="0">
                <a:solidFill>
                  <a:srgbClr val="0070C0"/>
                </a:solidFill>
              </a:rPr>
              <a:t>Parser knows the right end of the handle </a:t>
            </a:r>
            <a:r>
              <a:rPr lang="en-US" altLang="en-US" sz="3600" dirty="0">
                <a:solidFill>
                  <a:srgbClr val="0070C0"/>
                </a:solidFill>
                <a:sym typeface="Symbol" panose="05050102010706020507" pitchFamily="18" charset="2"/>
              </a:rPr>
              <a:t> </a:t>
            </a:r>
            <a:r>
              <a:rPr lang="en-US" altLang="en-US" sz="3600" dirty="0">
                <a:solidFill>
                  <a:srgbClr val="0070C0"/>
                </a:solidFill>
              </a:rPr>
              <a:t>is at the top of the stack</a:t>
            </a:r>
          </a:p>
          <a:p>
            <a:pPr lvl="1" eaLnBrk="1" hangingPunct="1"/>
            <a:r>
              <a:rPr lang="en-US" altLang="en-US" sz="3600" dirty="0">
                <a:solidFill>
                  <a:srgbClr val="C00000"/>
                </a:solidFill>
              </a:rPr>
              <a:t>Parser needs to locate the left end of the handle</a:t>
            </a:r>
            <a:r>
              <a:rPr lang="en-US" altLang="en-US" sz="3600" dirty="0">
                <a:solidFill>
                  <a:srgbClr val="C00000"/>
                </a:solidFill>
                <a:sym typeface="Symbol" panose="05050102010706020507" pitchFamily="18" charset="2"/>
              </a:rPr>
              <a:t> </a:t>
            </a:r>
            <a:r>
              <a:rPr lang="en-US" altLang="en-US" sz="3600" dirty="0">
                <a:solidFill>
                  <a:srgbClr val="C00000"/>
                </a:solidFill>
              </a:rPr>
              <a:t> within the stack</a:t>
            </a:r>
          </a:p>
          <a:p>
            <a:pPr lvl="1" eaLnBrk="1" hangingPunct="1"/>
            <a:r>
              <a:rPr lang="en-US" altLang="en-US" sz="3600" dirty="0">
                <a:solidFill>
                  <a:srgbClr val="00B050"/>
                </a:solidFill>
              </a:rPr>
              <a:t>Parser decides what non-terminal to replace for handle </a:t>
            </a:r>
            <a:r>
              <a:rPr lang="en-US" altLang="en-US" sz="3600" dirty="0">
                <a:solidFill>
                  <a:srgbClr val="00B050"/>
                </a:solidFill>
                <a:sym typeface="Symbol" panose="05050102010706020507" pitchFamily="18" charset="2"/>
              </a:rPr>
              <a:t></a:t>
            </a:r>
          </a:p>
          <a:p>
            <a:pPr lvl="1" eaLnBrk="1" hangingPunct="1"/>
            <a:endParaRPr lang="en-US" altLang="en-US" dirty="0">
              <a:solidFill>
                <a:srgbClr val="CC66FF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489564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0854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3C3DD86-CF53-4FAE-A1AA-30A6B2FBB8AB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accept &amp; error actions</a:t>
            </a:r>
          </a:p>
        </p:txBody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4444" y="1979660"/>
            <a:ext cx="7886700" cy="42226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>
                <a:solidFill>
                  <a:srgbClr val="00B050"/>
                </a:solidFill>
              </a:rPr>
              <a:t>Accept action</a:t>
            </a:r>
          </a:p>
          <a:p>
            <a:pPr lvl="1" eaLnBrk="1" hangingPunct="1"/>
            <a:r>
              <a:rPr lang="en-US" altLang="en-US" sz="3600" dirty="0">
                <a:solidFill>
                  <a:srgbClr val="00B050"/>
                </a:solidFill>
              </a:rPr>
              <a:t>The parser announces successful completion of parsing</a:t>
            </a:r>
          </a:p>
          <a:p>
            <a:pPr eaLnBrk="1" hangingPunct="1"/>
            <a:r>
              <a:rPr lang="en-US" altLang="en-US" sz="3600" dirty="0">
                <a:solidFill>
                  <a:srgbClr val="FF0000"/>
                </a:solidFill>
              </a:rPr>
              <a:t>Error action</a:t>
            </a:r>
          </a:p>
          <a:p>
            <a:pPr lvl="1" eaLnBrk="1" hangingPunct="1"/>
            <a:r>
              <a:rPr lang="en-US" altLang="en-US" sz="3600" dirty="0">
                <a:solidFill>
                  <a:srgbClr val="FF0000"/>
                </a:solidFill>
              </a:rPr>
              <a:t>The parser discovers that syntax error has occurred </a:t>
            </a:r>
          </a:p>
          <a:p>
            <a:pPr lvl="2" eaLnBrk="1" hangingPunct="1"/>
            <a:r>
              <a:rPr lang="en-US" altLang="en-US" sz="3600" dirty="0">
                <a:solidFill>
                  <a:srgbClr val="FF0000"/>
                </a:solidFill>
              </a:rPr>
              <a:t>calls an error recovery routine</a:t>
            </a:r>
          </a:p>
        </p:txBody>
      </p:sp>
    </p:spTree>
    <p:extLst>
      <p:ext uri="{BB962C8B-B14F-4D97-AF65-F5344CB8AC3E}">
        <p14:creationId xmlns:p14="http://schemas.microsoft.com/office/powerpoint/2010/main" val="2722626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088" y="1968810"/>
            <a:ext cx="8589490" cy="4222657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Bottom up parsing</a:t>
            </a:r>
          </a:p>
          <a:p>
            <a:r>
              <a:rPr lang="en-US" sz="4000" dirty="0"/>
              <a:t>Shift-reduce parsing</a:t>
            </a:r>
          </a:p>
          <a:p>
            <a:r>
              <a:rPr lang="en-US" sz="4000" dirty="0"/>
              <a:t>LR Grammars: Simple LR or SLR</a:t>
            </a:r>
          </a:p>
          <a:p>
            <a:pPr lvl="1"/>
            <a:r>
              <a:rPr lang="en-US" sz="3200" dirty="0">
                <a:solidFill>
                  <a:srgbClr val="C00000"/>
                </a:solidFill>
              </a:rPr>
              <a:t>LR (0) Automaton</a:t>
            </a:r>
          </a:p>
          <a:p>
            <a:r>
              <a:rPr lang="en-US" sz="4000" dirty="0"/>
              <a:t>Reductions</a:t>
            </a:r>
          </a:p>
          <a:p>
            <a:r>
              <a:rPr lang="en-US" sz="4000" dirty="0"/>
              <a:t>Handles</a:t>
            </a:r>
          </a:p>
          <a:p>
            <a:r>
              <a:rPr lang="en-US" sz="4000" dirty="0"/>
              <a:t>Conflict During Shift/Reduce Parsing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65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3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130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1059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43CE13E-23B3-4C0C-B5AE-FF9A33438EDF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Example (Shift/Reduce): Dangling Else</a:t>
            </a:r>
          </a:p>
        </p:txBody>
      </p:sp>
      <p:sp>
        <p:nvSpPr>
          <p:cNvPr id="1105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stmt</a:t>
            </a:r>
            <a:r>
              <a:rPr lang="en-US" altLang="en-US" dirty="0">
                <a:sym typeface="Symbol" panose="05050102010706020507" pitchFamily="18" charset="2"/>
              </a:rPr>
              <a:t> if </a:t>
            </a:r>
            <a:r>
              <a:rPr lang="en-US" altLang="en-US" dirty="0">
                <a:solidFill>
                  <a:srgbClr val="6699FF"/>
                </a:solidFill>
                <a:sym typeface="Symbol" panose="05050102010706020507" pitchFamily="18" charset="2"/>
              </a:rPr>
              <a:t>expr</a:t>
            </a:r>
            <a:r>
              <a:rPr lang="en-US" altLang="en-US" dirty="0">
                <a:sym typeface="Symbol" panose="05050102010706020507" pitchFamily="18" charset="2"/>
              </a:rPr>
              <a:t> then </a:t>
            </a:r>
            <a:r>
              <a:rPr lang="en-US" altLang="en-US" dirty="0" err="1">
                <a:solidFill>
                  <a:srgbClr val="6699FF"/>
                </a:solidFill>
                <a:sym typeface="Symbol" panose="05050102010706020507" pitchFamily="18" charset="2"/>
              </a:rPr>
              <a:t>stmt</a:t>
            </a:r>
            <a:r>
              <a:rPr lang="en-US" altLang="en-US" dirty="0">
                <a:solidFill>
                  <a:srgbClr val="6699FF"/>
                </a:solidFill>
                <a:sym typeface="Symbol" panose="05050102010706020507" pitchFamily="18" charset="2"/>
              </a:rPr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 | if </a:t>
            </a:r>
            <a:r>
              <a:rPr lang="en-US" altLang="en-US" dirty="0">
                <a:solidFill>
                  <a:srgbClr val="6699FF"/>
                </a:solidFill>
                <a:sym typeface="Symbol" panose="05050102010706020507" pitchFamily="18" charset="2"/>
              </a:rPr>
              <a:t>expr</a:t>
            </a:r>
            <a:r>
              <a:rPr lang="en-US" altLang="en-US" dirty="0">
                <a:sym typeface="Symbol" panose="05050102010706020507" pitchFamily="18" charset="2"/>
              </a:rPr>
              <a:t> then </a:t>
            </a:r>
            <a:r>
              <a:rPr lang="en-US" altLang="en-US" dirty="0" err="1">
                <a:solidFill>
                  <a:srgbClr val="6699FF"/>
                </a:solidFill>
                <a:sym typeface="Symbol" panose="05050102010706020507" pitchFamily="18" charset="2"/>
              </a:rPr>
              <a:t>stmt</a:t>
            </a:r>
            <a:r>
              <a:rPr lang="en-US" altLang="en-US" dirty="0">
                <a:sym typeface="Symbol" panose="05050102010706020507" pitchFamily="18" charset="2"/>
              </a:rPr>
              <a:t> else </a:t>
            </a:r>
            <a:r>
              <a:rPr lang="en-US" altLang="en-US" dirty="0" err="1">
                <a:solidFill>
                  <a:srgbClr val="6699FF"/>
                </a:solidFill>
                <a:sym typeface="Symbol" panose="05050102010706020507" pitchFamily="18" charset="2"/>
              </a:rPr>
              <a:t>stmt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 | others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>
              <a:solidFill>
                <a:srgbClr val="CC66FF"/>
              </a:solidFill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</a:t>
            </a:r>
            <a:r>
              <a:rPr lang="en-US" altLang="en-US" dirty="0">
                <a:solidFill>
                  <a:srgbClr val="CC66FF"/>
                </a:solidFill>
                <a:sym typeface="Symbol" panose="05050102010706020507" pitchFamily="18" charset="2"/>
              </a:rPr>
              <a:t>Stack				     Input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… if </a:t>
            </a:r>
            <a:r>
              <a:rPr lang="en-US" altLang="en-US" dirty="0">
                <a:solidFill>
                  <a:srgbClr val="6699FF"/>
                </a:solidFill>
                <a:sym typeface="Symbol" panose="05050102010706020507" pitchFamily="18" charset="2"/>
              </a:rPr>
              <a:t>expr </a:t>
            </a:r>
            <a:r>
              <a:rPr lang="en-US" altLang="en-US" dirty="0">
                <a:sym typeface="Symbol" panose="05050102010706020507" pitchFamily="18" charset="2"/>
              </a:rPr>
              <a:t>then </a:t>
            </a:r>
            <a:r>
              <a:rPr lang="en-US" altLang="en-US" dirty="0" err="1">
                <a:solidFill>
                  <a:srgbClr val="6699FF"/>
                </a:solidFill>
                <a:sym typeface="Symbol" panose="05050102010706020507" pitchFamily="18" charset="2"/>
              </a:rPr>
              <a:t>stmt</a:t>
            </a:r>
            <a:r>
              <a:rPr lang="en-US" altLang="en-US" dirty="0">
                <a:sym typeface="Symbol" panose="05050102010706020507" pitchFamily="18" charset="2"/>
              </a:rPr>
              <a:t>		    else…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$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  <a:p>
            <a:pPr eaLnBrk="1" hangingPunct="1"/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110598" name="Text Box 4"/>
          <p:cNvSpPr txBox="1">
            <a:spLocks noChangeArrowheads="1"/>
          </p:cNvSpPr>
          <p:nvPr/>
        </p:nvSpPr>
        <p:spPr bwMode="auto">
          <a:xfrm>
            <a:off x="685800" y="5791200"/>
            <a:ext cx="5715000" cy="366713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Cannot tell if this is the handle</a:t>
            </a:r>
          </a:p>
        </p:txBody>
      </p:sp>
      <p:sp>
        <p:nvSpPr>
          <p:cNvPr id="110599" name="Line 5"/>
          <p:cNvSpPr>
            <a:spLocks noChangeShapeType="1"/>
          </p:cNvSpPr>
          <p:nvPr/>
        </p:nvSpPr>
        <p:spPr bwMode="auto">
          <a:xfrm flipV="1">
            <a:off x="1676400" y="5004486"/>
            <a:ext cx="943232" cy="786714"/>
          </a:xfrm>
          <a:prstGeom prst="line">
            <a:avLst/>
          </a:prstGeom>
          <a:noFill/>
          <a:ln w="38100" cap="sq">
            <a:solidFill>
              <a:srgbClr val="33CC33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650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8" grpId="0" animBg="1"/>
      <p:bldP spid="11059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1161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6C5B669-A086-4C92-8EC0-34E4D2187B30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  <p:sp>
        <p:nvSpPr>
          <p:cNvPr id="716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Example (reduce/reduce) conflict (procedure call or array)</a:t>
            </a:r>
          </a:p>
        </p:txBody>
      </p:sp>
      <p:sp>
        <p:nvSpPr>
          <p:cNvPr id="1116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Suppose we have a statement like A(I,J) using this Grammar: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   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000" dirty="0">
              <a:solidFill>
                <a:srgbClr val="CC66FF"/>
              </a:solidFill>
            </a:endParaRPr>
          </a:p>
        </p:txBody>
      </p:sp>
      <p:pic>
        <p:nvPicPr>
          <p:cNvPr id="1116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3073026"/>
            <a:ext cx="80010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11624" name="Line 7"/>
          <p:cNvSpPr>
            <a:spLocks noChangeShapeType="1"/>
          </p:cNvSpPr>
          <p:nvPr/>
        </p:nvSpPr>
        <p:spPr bwMode="auto">
          <a:xfrm>
            <a:off x="914400" y="5638800"/>
            <a:ext cx="3810000" cy="0"/>
          </a:xfrm>
          <a:prstGeom prst="line">
            <a:avLst/>
          </a:prstGeom>
          <a:noFill/>
          <a:ln w="57150" cap="sq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625" name="Text Box 11"/>
          <p:cNvSpPr txBox="1">
            <a:spLocks noChangeArrowheads="1"/>
          </p:cNvSpPr>
          <p:nvPr/>
        </p:nvSpPr>
        <p:spPr bwMode="auto">
          <a:xfrm>
            <a:off x="1219200" y="4648200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1626" name="Text Box 12"/>
          <p:cNvSpPr txBox="1">
            <a:spLocks noChangeArrowheads="1"/>
          </p:cNvSpPr>
          <p:nvPr/>
        </p:nvSpPr>
        <p:spPr bwMode="auto">
          <a:xfrm>
            <a:off x="1219200" y="5334000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1627" name="Line 7"/>
          <p:cNvSpPr>
            <a:spLocks noChangeShapeType="1"/>
          </p:cNvSpPr>
          <p:nvPr/>
        </p:nvSpPr>
        <p:spPr bwMode="auto">
          <a:xfrm>
            <a:off x="1015443" y="5001183"/>
            <a:ext cx="3810000" cy="0"/>
          </a:xfrm>
          <a:prstGeom prst="line">
            <a:avLst/>
          </a:prstGeom>
          <a:noFill/>
          <a:ln w="57150" cap="sq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62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4" grpId="0" animBg="1"/>
      <p:bldP spid="111625" grpId="0"/>
      <p:bldP spid="111626" grpId="0"/>
      <p:bldP spid="1116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1264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A140F6-DD19-486F-A415-1C8A0D53ADB8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Con’t: reduce/reduce conflict (procedure call or array)</a:t>
            </a:r>
          </a:p>
        </p:txBody>
      </p:sp>
      <p:sp>
        <p:nvSpPr>
          <p:cNvPr id="1126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600" dirty="0"/>
              <a:t>After shifting the first three tokens onto the stack: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002060"/>
                </a:solidFill>
              </a:rPr>
              <a:t>   </a:t>
            </a:r>
            <a:r>
              <a:rPr lang="en-US" altLang="en-US" sz="3200" i="1" dirty="0">
                <a:solidFill>
                  <a:srgbClr val="C00000"/>
                </a:solidFill>
              </a:rPr>
              <a:t>Stack</a:t>
            </a:r>
            <a:r>
              <a:rPr lang="en-US" altLang="en-US" dirty="0">
                <a:solidFill>
                  <a:srgbClr val="C00000"/>
                </a:solidFill>
              </a:rPr>
              <a:t>				</a:t>
            </a:r>
            <a:r>
              <a:rPr lang="en-US" altLang="en-US" sz="3600" i="1" dirty="0">
                <a:solidFill>
                  <a:srgbClr val="C00000"/>
                </a:solidFill>
              </a:rPr>
              <a:t>Input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C00000"/>
                </a:solidFill>
              </a:rPr>
              <a:t>   …id ( </a:t>
            </a:r>
            <a:r>
              <a:rPr lang="en-US" altLang="en-US" u="sng" dirty="0">
                <a:solidFill>
                  <a:srgbClr val="C00000"/>
                </a:solidFill>
              </a:rPr>
              <a:t>id</a:t>
            </a:r>
            <a:r>
              <a:rPr lang="en-US" altLang="en-US" dirty="0">
                <a:solidFill>
                  <a:srgbClr val="C00000"/>
                </a:solidFill>
              </a:rPr>
              <a:t>                                      ,id)…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/>
              <a:t>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rgbClr val="33CC33"/>
                </a:solidFill>
              </a:rPr>
              <a:t> </a:t>
            </a:r>
            <a:r>
              <a:rPr lang="en-US" altLang="en-US" sz="3200" dirty="0"/>
              <a:t>Note: id is on the top of the stack, and it must be reduced;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/>
              <a:t> </a:t>
            </a:r>
            <a:r>
              <a:rPr lang="en-US" altLang="en-US" sz="3200" dirty="0"/>
              <a:t>The parser does not know which rule to apply: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 dirty="0"/>
              <a:t> rule 5 or rule 7?</a:t>
            </a:r>
          </a:p>
        </p:txBody>
      </p:sp>
    </p:spTree>
    <p:extLst>
      <p:ext uri="{BB962C8B-B14F-4D97-AF65-F5344CB8AC3E}">
        <p14:creationId xmlns:p14="http://schemas.microsoft.com/office/powerpoint/2010/main" val="1019058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Csci465</a:t>
            </a:r>
          </a:p>
        </p:txBody>
      </p:sp>
      <p:sp>
        <p:nvSpPr>
          <p:cNvPr id="11366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C4AE86B-5CB5-42B9-BA5E-3841844E39AF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Con’t: reduce/reduce conflict (procedure call or array)</a:t>
            </a:r>
          </a:p>
        </p:txBody>
      </p:sp>
      <p:sp>
        <p:nvSpPr>
          <p:cNvPr id="1136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One solution is to change the token </a:t>
            </a:r>
            <a:r>
              <a:rPr lang="en-US" altLang="en-US" dirty="0">
                <a:solidFill>
                  <a:srgbClr val="FF0000"/>
                </a:solidFill>
              </a:rPr>
              <a:t>id</a:t>
            </a:r>
            <a:r>
              <a:rPr lang="en-US" altLang="en-US" dirty="0"/>
              <a:t> in p.1 to </a:t>
            </a:r>
            <a:r>
              <a:rPr lang="en-US" altLang="en-US" dirty="0" err="1">
                <a:solidFill>
                  <a:srgbClr val="FF0000"/>
                </a:solidFill>
              </a:rPr>
              <a:t>procid</a:t>
            </a:r>
            <a:endParaRPr lang="en-US" altLang="en-US" dirty="0">
              <a:solidFill>
                <a:srgbClr val="FF000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002060"/>
                </a:solidFill>
              </a:rPr>
              <a:t>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Stack				Input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FF0000"/>
                </a:solidFill>
              </a:rPr>
              <a:t>   </a:t>
            </a:r>
            <a:r>
              <a:rPr lang="en-US" altLang="en-US" dirty="0"/>
              <a:t>…id ( </a:t>
            </a:r>
            <a:r>
              <a:rPr lang="en-US" altLang="en-US" u="sng" dirty="0"/>
              <a:t>id  </a:t>
            </a:r>
            <a:r>
              <a:rPr lang="en-US" altLang="en-US" dirty="0"/>
              <a:t>                                 ,id)…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/>
              <a:t>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rgbClr val="33CC33"/>
                </a:solidFill>
              </a:rPr>
              <a:t>      </a:t>
            </a:r>
            <a:r>
              <a:rPr lang="en-US" altLang="en-US" dirty="0"/>
              <a:t>Stack	</a:t>
            </a:r>
            <a:r>
              <a:rPr lang="en-US" altLang="en-US" sz="2000" dirty="0"/>
              <a:t>			    </a:t>
            </a:r>
            <a:r>
              <a:rPr lang="en-US" altLang="en-US" dirty="0"/>
              <a:t>Input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   …</a:t>
            </a:r>
            <a:r>
              <a:rPr lang="en-US" altLang="en-US" dirty="0" err="1"/>
              <a:t>procid</a:t>
            </a:r>
            <a:r>
              <a:rPr lang="en-US" altLang="en-US" dirty="0"/>
              <a:t> ( </a:t>
            </a:r>
            <a:r>
              <a:rPr lang="en-US" altLang="en-US" u="sng" dirty="0"/>
              <a:t>id </a:t>
            </a:r>
            <a:r>
              <a:rPr lang="en-US" altLang="en-US" dirty="0"/>
              <a:t>                              ,id)…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000" dirty="0">
              <a:solidFill>
                <a:srgbClr val="FF0000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264695" y="4572001"/>
            <a:ext cx="6124073" cy="360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-33838" y="2963439"/>
            <a:ext cx="697831" cy="72189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10812" y="4671709"/>
            <a:ext cx="697831" cy="7218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119849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2390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BF8BE96-F957-472D-A73E-F2369FE74071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LR (1) Grammars</a:t>
            </a:r>
          </a:p>
        </p:txBody>
      </p:sp>
      <p:pic>
        <p:nvPicPr>
          <p:cNvPr id="12390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10" y="1748395"/>
            <a:ext cx="8550875" cy="4973080"/>
          </a:xfrm>
        </p:spPr>
      </p:pic>
    </p:spTree>
    <p:extLst>
      <p:ext uri="{BB962C8B-B14F-4D97-AF65-F5344CB8AC3E}">
        <p14:creationId xmlns:p14="http://schemas.microsoft.com/office/powerpoint/2010/main" val="242207983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2595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723A2A3-641D-4CF4-A054-7DF7FC51B123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Final note on LR (k)</a:t>
            </a:r>
          </a:p>
        </p:txBody>
      </p:sp>
      <p:sp>
        <p:nvSpPr>
          <p:cNvPr id="1259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474" y="1956454"/>
            <a:ext cx="8334876" cy="4222657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LR</a:t>
            </a:r>
          </a:p>
          <a:p>
            <a:pPr lvl="1" eaLnBrk="1" hangingPunct="1"/>
            <a:r>
              <a:rPr lang="en-US" altLang="en-US" sz="3200" dirty="0"/>
              <a:t>More general and more </a:t>
            </a:r>
            <a:r>
              <a:rPr lang="en-US" altLang="en-US" sz="3200" b="1" dirty="0"/>
              <a:t>expressive</a:t>
            </a:r>
            <a:r>
              <a:rPr lang="en-US" altLang="en-US" sz="3200" dirty="0"/>
              <a:t> than CFG</a:t>
            </a:r>
          </a:p>
          <a:p>
            <a:pPr lvl="1" eaLnBrk="1" hangingPunct="1"/>
            <a:r>
              <a:rPr lang="en-US" altLang="en-US" sz="3200" dirty="0">
                <a:solidFill>
                  <a:srgbClr val="0070C0"/>
                </a:solidFill>
              </a:rPr>
              <a:t>The  decisions are made at </a:t>
            </a:r>
            <a:r>
              <a:rPr lang="en-US" altLang="en-US" sz="3200" b="1" dirty="0">
                <a:solidFill>
                  <a:srgbClr val="0070C0"/>
                </a:solidFill>
              </a:rPr>
              <a:t>R.H.S of the rule </a:t>
            </a:r>
            <a:r>
              <a:rPr lang="en-US" altLang="en-US" sz="3200" dirty="0">
                <a:solidFill>
                  <a:srgbClr val="0070C0"/>
                </a:solidFill>
              </a:rPr>
              <a:t>using some or ALL part of the production </a:t>
            </a:r>
          </a:p>
          <a:p>
            <a:pPr lvl="1" eaLnBrk="1" hangingPunct="1"/>
            <a:r>
              <a:rPr lang="en-US" altLang="en-US" sz="3200" dirty="0">
                <a:solidFill>
                  <a:srgbClr val="FF0000"/>
                </a:solidFill>
              </a:rPr>
              <a:t>Uses more context than LL(k)</a:t>
            </a:r>
          </a:p>
        </p:txBody>
      </p:sp>
    </p:spTree>
    <p:extLst>
      <p:ext uri="{BB962C8B-B14F-4D97-AF65-F5344CB8AC3E}">
        <p14:creationId xmlns:p14="http://schemas.microsoft.com/office/powerpoint/2010/main" val="4270360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LR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661" y="2005881"/>
            <a:ext cx="8416496" cy="4222657"/>
          </a:xfrm>
        </p:spPr>
        <p:txBody>
          <a:bodyPr>
            <a:normAutofit/>
          </a:bodyPr>
          <a:lstStyle/>
          <a:p>
            <a:r>
              <a:rPr lang="en-US" sz="3600" dirty="0"/>
              <a:t>Main drawback of LR</a:t>
            </a:r>
          </a:p>
          <a:p>
            <a:pPr lvl="1"/>
            <a:r>
              <a:rPr lang="en-US" sz="3200" dirty="0">
                <a:solidFill>
                  <a:srgbClr val="C00000"/>
                </a:solidFill>
              </a:rPr>
              <a:t>TOO much work to build an LR by hand</a:t>
            </a:r>
          </a:p>
          <a:p>
            <a:pPr lvl="1"/>
            <a:r>
              <a:rPr lang="en-US" sz="3200" dirty="0">
                <a:solidFill>
                  <a:srgbClr val="C00000"/>
                </a:solidFill>
              </a:rPr>
              <a:t>Need a tool, an LR parser generator (</a:t>
            </a:r>
            <a:r>
              <a:rPr lang="en-US" sz="3200" b="1" dirty="0" err="1">
                <a:solidFill>
                  <a:srgbClr val="C00000"/>
                </a:solidFill>
              </a:rPr>
              <a:t>Yacc</a:t>
            </a:r>
            <a:r>
              <a:rPr lang="en-US" sz="3200" dirty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en-US" sz="3200" dirty="0">
                <a:solidFill>
                  <a:srgbClr val="0070C0"/>
                </a:solidFill>
              </a:rPr>
              <a:t>In case the handler is ambiguous, the tool can locate these issues by providing detailed diagnostic messages</a:t>
            </a:r>
          </a:p>
        </p:txBody>
      </p:sp>
    </p:spTree>
    <p:extLst>
      <p:ext uri="{BB962C8B-B14F-4D97-AF65-F5344CB8AC3E}">
        <p14:creationId xmlns:p14="http://schemas.microsoft.com/office/powerpoint/2010/main" val="103755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SRP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608" y="1791729"/>
            <a:ext cx="7886700" cy="4819135"/>
          </a:xfrm>
        </p:spPr>
        <p:txBody>
          <a:bodyPr>
            <a:noAutofit/>
          </a:bodyPr>
          <a:lstStyle/>
          <a:p>
            <a:r>
              <a:rPr lang="en-US" dirty="0"/>
              <a:t>How does a SRP know what type of action should be performed?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</a:rPr>
              <a:t>S</a:t>
            </a:r>
            <a:r>
              <a:rPr lang="en-US" sz="2800" dirty="0"/>
              <a:t>hift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</a:rPr>
              <a:t>Acc</a:t>
            </a:r>
            <a:r>
              <a:rPr lang="en-US" sz="2800" dirty="0"/>
              <a:t>ept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</a:rPr>
              <a:t>R</a:t>
            </a:r>
            <a:r>
              <a:rPr lang="en-US" sz="2800" dirty="0"/>
              <a:t>educe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</a:rPr>
              <a:t>Err</a:t>
            </a:r>
            <a:r>
              <a:rPr lang="en-US" sz="2800" dirty="0"/>
              <a:t>or</a:t>
            </a:r>
          </a:p>
          <a:p>
            <a:r>
              <a:rPr lang="en-US" sz="2400" dirty="0"/>
              <a:t>For example, how does the parser know </a:t>
            </a:r>
            <a:r>
              <a:rPr lang="en-US" sz="2400" dirty="0">
                <a:solidFill>
                  <a:srgbClr val="0070C0"/>
                </a:solidFill>
              </a:rPr>
              <a:t>the symbol on the top </a:t>
            </a:r>
            <a:r>
              <a:rPr lang="en-US" sz="2400" dirty="0"/>
              <a:t>of the stack is not handle and therefore the right action is to perform shift?</a:t>
            </a:r>
          </a:p>
          <a:p>
            <a:r>
              <a:rPr lang="en-US" sz="2400" dirty="0"/>
              <a:t>The parser makes the right decision (</a:t>
            </a:r>
            <a:r>
              <a:rPr lang="en-US" sz="2400" dirty="0">
                <a:solidFill>
                  <a:srgbClr val="C00000"/>
                </a:solidFill>
              </a:rPr>
              <a:t>S, R, </a:t>
            </a:r>
            <a:r>
              <a:rPr lang="en-US" sz="2400" dirty="0" err="1">
                <a:solidFill>
                  <a:srgbClr val="C00000"/>
                </a:solidFill>
              </a:rPr>
              <a:t>Acc</a:t>
            </a:r>
            <a:r>
              <a:rPr lang="en-US" sz="2400" dirty="0">
                <a:solidFill>
                  <a:srgbClr val="C00000"/>
                </a:solidFill>
              </a:rPr>
              <a:t>, Err</a:t>
            </a:r>
            <a:r>
              <a:rPr lang="en-US" sz="2400" dirty="0"/>
              <a:t>) by </a:t>
            </a:r>
            <a:r>
              <a:rPr lang="en-US" sz="2400" b="1" dirty="0">
                <a:solidFill>
                  <a:srgbClr val="C00000"/>
                </a:solidFill>
              </a:rPr>
              <a:t>building an DFA </a:t>
            </a:r>
            <a:r>
              <a:rPr lang="en-US" sz="2400" dirty="0"/>
              <a:t>in which the </a:t>
            </a:r>
            <a:r>
              <a:rPr lang="en-US" sz="2400" b="1" dirty="0"/>
              <a:t>states keep track </a:t>
            </a:r>
            <a:r>
              <a:rPr lang="en-US" sz="2400" dirty="0"/>
              <a:t>of where we are during the parsing</a:t>
            </a:r>
          </a:p>
        </p:txBody>
      </p:sp>
    </p:spTree>
    <p:extLst>
      <p:ext uri="{BB962C8B-B14F-4D97-AF65-F5344CB8AC3E}">
        <p14:creationId xmlns:p14="http://schemas.microsoft.com/office/powerpoint/2010/main" val="66629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Csci465</a:t>
            </a:r>
          </a:p>
        </p:txBody>
      </p:sp>
      <p:sp>
        <p:nvSpPr>
          <p:cNvPr id="1146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9BD38A4-2563-40D1-A9A4-0FEFD52132DB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  <p:sp>
        <p:nvSpPr>
          <p:cNvPr id="737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98790"/>
            <a:ext cx="9111564" cy="1462087"/>
          </a:xfrm>
          <a:solidFill>
            <a:schemeClr val="accent2"/>
          </a:solidFill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bg1"/>
                </a:solidFill>
              </a:rPr>
              <a:t>Model of LR Parsing</a:t>
            </a:r>
          </a:p>
        </p:txBody>
      </p:sp>
      <p:pic>
        <p:nvPicPr>
          <p:cNvPr id="1146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60" y="1544595"/>
            <a:ext cx="6418263" cy="4530810"/>
          </a:xfrm>
          <a:prstGeom prst="rect">
            <a:avLst/>
          </a:prstGeom>
          <a:ln w="38100"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cxnSp>
        <p:nvCxnSpPr>
          <p:cNvPr id="3" name="Straight Arrow Connector 2"/>
          <p:cNvCxnSpPr>
            <a:cxnSpLocks/>
          </p:cNvCxnSpPr>
          <p:nvPr/>
        </p:nvCxnSpPr>
        <p:spPr>
          <a:xfrm>
            <a:off x="5562815" y="5306329"/>
            <a:ext cx="1513675" cy="75844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645807" y="6064769"/>
            <a:ext cx="1622854" cy="42013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Goto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i</a:t>
            </a:r>
            <a:r>
              <a:rPr lang="en-US" dirty="0" err="1">
                <a:solidFill>
                  <a:schemeClr val="tx1"/>
                </a:solidFill>
              </a:rPr>
              <a:t>,N</a:t>
            </a:r>
            <a:r>
              <a:rPr lang="en-US" baseline="-25000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]=</a:t>
            </a:r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j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0395" y="5870618"/>
            <a:ext cx="3383637" cy="97146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ACTION[</a:t>
            </a:r>
            <a:r>
              <a:rPr lang="en-US" dirty="0" err="1">
                <a:solidFill>
                  <a:schemeClr val="tx1"/>
                </a:solidFill>
              </a:rPr>
              <a:t>I,a</a:t>
            </a:r>
            <a:r>
              <a:rPr lang="en-US" dirty="0">
                <a:solidFill>
                  <a:schemeClr val="tx1"/>
                </a:solidFill>
              </a:rPr>
              <a:t>]= {Shift, reduce, accept, error}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416180" y="5244413"/>
            <a:ext cx="854242" cy="62620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284523" y="1676400"/>
            <a:ext cx="1437446" cy="66486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Reads Input from buffer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285433" y="2210229"/>
            <a:ext cx="1999090" cy="82396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8529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2" grpId="0" animBg="1"/>
      <p:bldP spid="4" grpId="0" animBg="1"/>
      <p:bldP spid="2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31" y="365126"/>
            <a:ext cx="8437419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Bottom up parsing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>
          <a:xfrm>
            <a:off x="77931" y="1979660"/>
            <a:ext cx="7886700" cy="4222657"/>
          </a:xfrm>
        </p:spPr>
        <p:txBody>
          <a:bodyPr/>
          <a:lstStyle/>
          <a:p>
            <a:r>
              <a:rPr lang="en-US" altLang="en-US" sz="3600" dirty="0"/>
              <a:t>Bottom up parsing</a:t>
            </a:r>
          </a:p>
          <a:p>
            <a:pPr lvl="1"/>
            <a:r>
              <a:rPr lang="en-US" altLang="en-US" sz="3200" dirty="0"/>
              <a:t>Refers to the construction of a parse tree using an </a:t>
            </a:r>
            <a:r>
              <a:rPr lang="en-US" altLang="en-US" sz="3200" dirty="0">
                <a:solidFill>
                  <a:srgbClr val="00B0F0"/>
                </a:solidFill>
              </a:rPr>
              <a:t>input string </a:t>
            </a:r>
            <a:r>
              <a:rPr lang="en-US" altLang="en-US" sz="3200" dirty="0"/>
              <a:t>staring from the leaves (</a:t>
            </a:r>
            <a:r>
              <a:rPr lang="en-US" altLang="en-US" sz="3200" dirty="0">
                <a:solidFill>
                  <a:srgbClr val="FF0000"/>
                </a:solidFill>
              </a:rPr>
              <a:t>bottom</a:t>
            </a:r>
            <a:r>
              <a:rPr lang="en-US" altLang="en-US" sz="3200" dirty="0"/>
              <a:t>) all the way towards the root of the tree</a:t>
            </a: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411B696-3C56-48B4-8351-02D394517861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607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latin typeface="Arial Unicode MS" panose="020B0604020202020204" pitchFamily="34" charset="-128"/>
              </a:rPr>
              <a:t>To create an LR parser, we need to construct a </a:t>
            </a:r>
            <a:r>
              <a:rPr lang="en-US" altLang="en-US" sz="3200" b="1" dirty="0">
                <a:latin typeface="Arial Unicode MS" panose="020B0604020202020204" pitchFamily="34" charset="-128"/>
              </a:rPr>
              <a:t>Action-</a:t>
            </a:r>
            <a:r>
              <a:rPr lang="en-US" altLang="en-US" sz="3200" b="1" dirty="0" err="1">
                <a:latin typeface="Arial Unicode MS" panose="020B0604020202020204" pitchFamily="34" charset="-128"/>
              </a:rPr>
              <a:t>Goto</a:t>
            </a:r>
            <a:r>
              <a:rPr lang="en-US" altLang="en-US" sz="3200" b="1" dirty="0">
                <a:latin typeface="Arial Unicode MS" panose="020B0604020202020204" pitchFamily="34" charset="-128"/>
              </a:rPr>
              <a:t> Table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C00000"/>
                </a:solidFill>
                <a:latin typeface="Arial Unicode MS" panose="020B0604020202020204" pitchFamily="34" charset="-128"/>
              </a:rPr>
              <a:t>Row = states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C00000"/>
                </a:solidFill>
                <a:latin typeface="Arial Unicode MS" panose="020B0604020202020204" pitchFamily="34" charset="-128"/>
              </a:rPr>
              <a:t>Columns = terminals and non-terminals.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C00000"/>
                </a:solidFill>
                <a:latin typeface="Arial Unicode MS" panose="020B0604020202020204" pitchFamily="34" charset="-128"/>
              </a:rPr>
              <a:t>Table entry can have four possible values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70C0"/>
                </a:solidFill>
                <a:latin typeface="Arial Unicode MS" panose="020B0604020202020204" pitchFamily="34" charset="-128"/>
              </a:rPr>
              <a:t>Shift, Reduce , Accept, Error  </a:t>
            </a:r>
          </a:p>
          <a:p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566242"/>
            <a:ext cx="691727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LR Parsing Algorithm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43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shift state #: </a:t>
            </a:r>
          </a:p>
          <a:p>
            <a:pPr lvl="1"/>
            <a:r>
              <a:rPr lang="en-US" sz="3200" dirty="0">
                <a:solidFill>
                  <a:srgbClr val="C00000"/>
                </a:solidFill>
              </a:rPr>
              <a:t>Indicates that the current </a:t>
            </a:r>
            <a:r>
              <a:rPr lang="en-US" sz="3200" b="1" dirty="0">
                <a:solidFill>
                  <a:srgbClr val="C00000"/>
                </a:solidFill>
              </a:rPr>
              <a:t>symbol</a:t>
            </a:r>
            <a:r>
              <a:rPr lang="en-US" sz="3200" dirty="0">
                <a:solidFill>
                  <a:srgbClr val="C00000"/>
                </a:solidFill>
              </a:rPr>
              <a:t> should be pushed onto the </a:t>
            </a:r>
            <a:r>
              <a:rPr lang="en-US" sz="3200" b="1" dirty="0">
                <a:solidFill>
                  <a:srgbClr val="C00000"/>
                </a:solidFill>
              </a:rPr>
              <a:t>stack,</a:t>
            </a:r>
            <a:r>
              <a:rPr lang="en-US" sz="3200" dirty="0">
                <a:solidFill>
                  <a:srgbClr val="C00000"/>
                </a:solidFill>
              </a:rPr>
              <a:t> which means the automata should </a:t>
            </a:r>
            <a:r>
              <a:rPr lang="en-US" sz="3200" b="1" dirty="0">
                <a:solidFill>
                  <a:srgbClr val="C00000"/>
                </a:solidFill>
              </a:rPr>
              <a:t>move</a:t>
            </a:r>
            <a:r>
              <a:rPr lang="en-US" sz="3200" dirty="0">
                <a:solidFill>
                  <a:srgbClr val="C00000"/>
                </a:solidFill>
              </a:rPr>
              <a:t> to next state represented by </a:t>
            </a:r>
            <a:r>
              <a:rPr lang="en-US" sz="3200" b="1" dirty="0">
                <a:solidFill>
                  <a:srgbClr val="C00000"/>
                </a:solidFill>
              </a:rPr>
              <a:t>state #</a:t>
            </a:r>
            <a:r>
              <a:rPr lang="en-US" sz="3200" dirty="0">
                <a:solidFill>
                  <a:srgbClr val="C00000"/>
                </a:solidFill>
              </a:rPr>
              <a:t>. </a:t>
            </a:r>
          </a:p>
          <a:p>
            <a:pPr lvl="1"/>
            <a:r>
              <a:rPr lang="en-US" sz="3200" dirty="0">
                <a:solidFill>
                  <a:srgbClr val="C00000"/>
                </a:solidFill>
              </a:rPr>
              <a:t>The </a:t>
            </a:r>
            <a:r>
              <a:rPr lang="en-US" sz="3200" b="1" dirty="0">
                <a:solidFill>
                  <a:srgbClr val="C00000"/>
                </a:solidFill>
              </a:rPr>
              <a:t>state #</a:t>
            </a:r>
            <a:r>
              <a:rPr lang="en-US" sz="3200" dirty="0">
                <a:solidFill>
                  <a:srgbClr val="C00000"/>
                </a:solidFill>
              </a:rPr>
              <a:t> is pushed onto the </a:t>
            </a:r>
            <a:r>
              <a:rPr lang="en-US" sz="3200" b="1" dirty="0">
                <a:solidFill>
                  <a:srgbClr val="C00000"/>
                </a:solidFill>
              </a:rPr>
              <a:t>stack</a:t>
            </a:r>
            <a:r>
              <a:rPr lang="en-US" sz="3200" dirty="0">
                <a:solidFill>
                  <a:srgbClr val="C00000"/>
                </a:solidFill>
              </a:rPr>
              <a:t>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423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Action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Indicates the number of state/symbol pairs that should be </a:t>
            </a:r>
            <a:r>
              <a:rPr lang="en-US" sz="3200" dirty="0">
                <a:solidFill>
                  <a:srgbClr val="C00000"/>
                </a:solidFill>
              </a:rPr>
              <a:t>popped from stack</a:t>
            </a:r>
          </a:p>
          <a:p>
            <a:r>
              <a:rPr lang="en-US" sz="3200" dirty="0"/>
              <a:t> The non-terminal that should be </a:t>
            </a:r>
            <a:r>
              <a:rPr lang="en-US" sz="3200" b="1" dirty="0">
                <a:solidFill>
                  <a:srgbClr val="C00000"/>
                </a:solidFill>
              </a:rPr>
              <a:t>pushed back</a:t>
            </a:r>
            <a:r>
              <a:rPr lang="en-US" sz="3200" b="1" dirty="0">
                <a:solidFill>
                  <a:srgbClr val="009A44"/>
                </a:solidFill>
              </a:rPr>
              <a:t> </a:t>
            </a:r>
            <a:r>
              <a:rPr lang="en-US" sz="3200" dirty="0"/>
              <a:t>onto the input stream. </a:t>
            </a:r>
          </a:p>
          <a:p>
            <a:r>
              <a:rPr lang="en-US" sz="3200" dirty="0"/>
              <a:t>The table entry indicates </a:t>
            </a:r>
            <a:r>
              <a:rPr lang="en-US" sz="3200" dirty="0" err="1">
                <a:solidFill>
                  <a:srgbClr val="C00000"/>
                </a:solidFill>
              </a:rPr>
              <a:t>r</a:t>
            </a:r>
            <a:r>
              <a:rPr lang="en-US" sz="3200" baseline="-25000" dirty="0" err="1">
                <a:solidFill>
                  <a:srgbClr val="C00000"/>
                </a:solidFill>
              </a:rPr>
              <a:t>j</a:t>
            </a:r>
            <a:r>
              <a:rPr lang="en-US" sz="3200" baseline="-25000" dirty="0">
                <a:solidFill>
                  <a:srgbClr val="C00000"/>
                </a:solidFill>
              </a:rPr>
              <a:t>,</a:t>
            </a:r>
            <a:r>
              <a:rPr lang="en-US" sz="3200" baseline="-25000" dirty="0"/>
              <a:t> </a:t>
            </a:r>
            <a:r>
              <a:rPr lang="en-US" sz="3200" dirty="0"/>
              <a:t> the production number to be applied to reduce L.H.S to R.H.S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9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 &amp; Error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accept: </a:t>
            </a:r>
          </a:p>
          <a:p>
            <a:pPr lvl="1"/>
            <a:r>
              <a:rPr lang="en-US" sz="3200" dirty="0"/>
              <a:t>Accept the input string as valid if there are no symbols left on the input </a:t>
            </a:r>
          </a:p>
          <a:p>
            <a:r>
              <a:rPr lang="en-US" sz="3600" dirty="0"/>
              <a:t>error: </a:t>
            </a:r>
          </a:p>
          <a:p>
            <a:pPr lvl="1"/>
            <a:r>
              <a:rPr lang="en-US" sz="3200" dirty="0">
                <a:solidFill>
                  <a:srgbClr val="C00000"/>
                </a:solidFill>
              </a:rPr>
              <a:t>The current state doesn't have a valid transition for the current input symbol, which means the input string is invalid!</a:t>
            </a:r>
          </a:p>
        </p:txBody>
      </p:sp>
    </p:spTree>
    <p:extLst>
      <p:ext uri="{BB962C8B-B14F-4D97-AF65-F5344CB8AC3E}">
        <p14:creationId xmlns:p14="http://schemas.microsoft.com/office/powerpoint/2010/main" val="344995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0A8B3-BE58-F146-BCCC-4056AE26D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63CACA-3BD4-4949-B513-5B7EA9075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76" y="1924646"/>
            <a:ext cx="8923123" cy="359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91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9D2D-EEC1-7F49-BE57-B4369B48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LR Parsing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3DA63444-1E92-984F-B3A0-47412544EF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30" y="1971995"/>
            <a:ext cx="8329999" cy="4165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806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2493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9331C2C-3D6C-44DD-93F9-0E522DAE5254}" type="slidenum">
              <a:rPr lang="en-US" altLang="en-US"/>
              <a:pPr eaLnBrk="1" hangingPunct="1"/>
              <a:t>36</a:t>
            </a:fld>
            <a:endParaRPr lang="en-US" alt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Building LR Parsing Table</a:t>
            </a:r>
          </a:p>
        </p:txBody>
      </p:sp>
      <p:sp>
        <p:nvSpPr>
          <p:cNvPr id="1249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3687" y="1856628"/>
            <a:ext cx="8836625" cy="4222657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How to build an </a:t>
            </a:r>
            <a:r>
              <a:rPr lang="en-US" altLang="en-US" sz="3600" b="1" dirty="0"/>
              <a:t>LR parsing table </a:t>
            </a:r>
            <a:r>
              <a:rPr lang="en-US" altLang="en-US" sz="3600" dirty="0"/>
              <a:t>for a given grammar?</a:t>
            </a:r>
          </a:p>
          <a:p>
            <a:pPr eaLnBrk="1" hangingPunct="1"/>
            <a:r>
              <a:rPr lang="en-US" altLang="en-US" sz="3600" dirty="0"/>
              <a:t>If we can build a parsing table for any given grammar G, then G is  said to be an LR grammar</a:t>
            </a:r>
          </a:p>
          <a:p>
            <a:r>
              <a:rPr lang="en-US" altLang="en-US" sz="3600" dirty="0"/>
              <a:t>To be an LR  means</a:t>
            </a:r>
          </a:p>
          <a:p>
            <a:pPr lvl="1"/>
            <a:r>
              <a:rPr lang="en-US" altLang="en-US" sz="3200" dirty="0">
                <a:solidFill>
                  <a:srgbClr val="C00000"/>
                </a:solidFill>
              </a:rPr>
              <a:t>Left-to-right SRP that can identify </a:t>
            </a:r>
            <a:r>
              <a:rPr lang="en-US" altLang="en-US" sz="3200" b="1" dirty="0">
                <a:solidFill>
                  <a:srgbClr val="C00000"/>
                </a:solidFill>
              </a:rPr>
              <a:t>handles </a:t>
            </a:r>
            <a:r>
              <a:rPr lang="en-US" altLang="en-US" sz="3200" dirty="0">
                <a:solidFill>
                  <a:srgbClr val="C00000"/>
                </a:solidFill>
              </a:rPr>
              <a:t>on the top of the stack</a:t>
            </a:r>
          </a:p>
          <a:p>
            <a:pPr lvl="1" eaLnBrk="1" hangingPunct="1"/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116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269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A4174BD-22D8-4585-8185-1B17F226EA07}" type="slidenum">
              <a:rPr lang="en-US" altLang="en-US"/>
              <a:pPr eaLnBrk="1" hangingPunct="1"/>
              <a:t>37</a:t>
            </a:fld>
            <a:endParaRPr lang="en-US" altLang="en-US"/>
          </a:p>
        </p:txBody>
      </p:sp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Toward Building SLR Tables</a:t>
            </a:r>
          </a:p>
        </p:txBody>
      </p:sp>
      <p:sp>
        <p:nvSpPr>
          <p:cNvPr id="1269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253" y="1956454"/>
            <a:ext cx="8419097" cy="4222657"/>
          </a:xfrm>
        </p:spPr>
        <p:txBody>
          <a:bodyPr/>
          <a:lstStyle/>
          <a:p>
            <a:pPr eaLnBrk="1" hangingPunct="1"/>
            <a:r>
              <a:rPr lang="en-US" altLang="en-US" sz="4400" dirty="0"/>
              <a:t>The SLR Parsing table</a:t>
            </a:r>
          </a:p>
          <a:p>
            <a:pPr lvl="1" eaLnBrk="1" hangingPunct="1"/>
            <a:r>
              <a:rPr lang="en-US" altLang="en-US" sz="4000" dirty="0"/>
              <a:t>Build the </a:t>
            </a:r>
            <a:r>
              <a:rPr lang="en-US" altLang="en-US" sz="4000" u="sng" dirty="0">
                <a:solidFill>
                  <a:srgbClr val="FF0000"/>
                </a:solidFill>
              </a:rPr>
              <a:t>collection of Items </a:t>
            </a:r>
            <a:r>
              <a:rPr lang="en-US" altLang="en-US" sz="4000" dirty="0"/>
              <a:t>from Grammar</a:t>
            </a:r>
          </a:p>
          <a:p>
            <a:pPr lvl="1" eaLnBrk="1" hangingPunct="1"/>
            <a:r>
              <a:rPr lang="en-US" altLang="en-US" sz="4000" dirty="0"/>
              <a:t>Group items into sets</a:t>
            </a:r>
          </a:p>
          <a:p>
            <a:pPr lvl="1" eaLnBrk="1" hangingPunct="1"/>
            <a:r>
              <a:rPr lang="en-US" altLang="en-US" sz="4000" dirty="0"/>
              <a:t>Map sets into </a:t>
            </a:r>
            <a:r>
              <a:rPr lang="en-US" altLang="en-US" sz="4000" i="1" dirty="0"/>
              <a:t>the states </a:t>
            </a:r>
            <a:r>
              <a:rPr lang="en-US" altLang="en-US" sz="4000" dirty="0"/>
              <a:t>of  the SLR parser</a:t>
            </a:r>
          </a:p>
        </p:txBody>
      </p:sp>
    </p:spTree>
    <p:extLst>
      <p:ext uri="{BB962C8B-B14F-4D97-AF65-F5344CB8AC3E}">
        <p14:creationId xmlns:p14="http://schemas.microsoft.com/office/powerpoint/2010/main" val="1388168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8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2800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02D0CA0-0E4B-484E-8CB9-FA23D80EB6E3}" type="slidenum">
              <a:rPr lang="en-US" altLang="en-US"/>
              <a:pPr eaLnBrk="1" hangingPunct="1"/>
              <a:t>38</a:t>
            </a:fld>
            <a:endParaRPr lang="en-US" altLang="en-US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title"/>
          </p:nvPr>
        </p:nvSpPr>
        <p:spPr>
          <a:xfrm>
            <a:off x="108284" y="35416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An item of LR(0)</a:t>
            </a:r>
          </a:p>
        </p:txBody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8284" y="1956454"/>
            <a:ext cx="8927432" cy="462482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200" dirty="0"/>
              <a:t>Item of a grammar G?</a:t>
            </a:r>
          </a:p>
          <a:p>
            <a:pPr lvl="1" eaLnBrk="1" hangingPunct="1"/>
            <a:r>
              <a:rPr lang="en-US" altLang="en-US" sz="3200" dirty="0"/>
              <a:t>A production of G having a </a:t>
            </a:r>
            <a:r>
              <a:rPr lang="en-US" altLang="en-US" sz="3200" b="1" dirty="0">
                <a:solidFill>
                  <a:srgbClr val="00B0F0"/>
                </a:solidFill>
              </a:rPr>
              <a:t>dot “.” </a:t>
            </a:r>
            <a:r>
              <a:rPr lang="en-US" altLang="en-US" sz="3200" dirty="0"/>
              <a:t>at some position</a:t>
            </a:r>
          </a:p>
          <a:p>
            <a:pPr lvl="1" eaLnBrk="1" hangingPunct="1"/>
            <a:r>
              <a:rPr lang="en-US" altLang="en-US" sz="3200" dirty="0"/>
              <a:t>dot? </a:t>
            </a:r>
          </a:p>
          <a:p>
            <a:pPr lvl="2"/>
            <a:r>
              <a:rPr lang="en-US" altLang="en-US" sz="3200" dirty="0">
                <a:solidFill>
                  <a:srgbClr val="FF0000"/>
                </a:solidFill>
              </a:rPr>
              <a:t>Any symbols before  “.” represents part of a </a:t>
            </a:r>
            <a:r>
              <a:rPr lang="en-US" altLang="en-US" sz="3200" b="1" dirty="0">
                <a:solidFill>
                  <a:srgbClr val="FF0000"/>
                </a:solidFill>
              </a:rPr>
              <a:t>production</a:t>
            </a:r>
            <a:r>
              <a:rPr lang="en-US" altLang="en-US" sz="3200" dirty="0">
                <a:solidFill>
                  <a:srgbClr val="FF0000"/>
                </a:solidFill>
              </a:rPr>
              <a:t> that has been seen at a given point </a:t>
            </a:r>
          </a:p>
          <a:p>
            <a:pPr lvl="2"/>
            <a:r>
              <a:rPr lang="en-US" altLang="en-US" sz="3200" dirty="0">
                <a:solidFill>
                  <a:srgbClr val="00B050"/>
                </a:solidFill>
              </a:rPr>
              <a:t>Any symbols after dot “.” represents part of a </a:t>
            </a:r>
            <a:r>
              <a:rPr lang="en-US" altLang="en-US" sz="3200" b="1" dirty="0">
                <a:solidFill>
                  <a:srgbClr val="00B050"/>
                </a:solidFill>
              </a:rPr>
              <a:t>production</a:t>
            </a:r>
            <a:r>
              <a:rPr lang="en-US" altLang="en-US" sz="3200" dirty="0">
                <a:solidFill>
                  <a:srgbClr val="00B050"/>
                </a:solidFill>
              </a:rPr>
              <a:t>  that remains to be seen </a:t>
            </a:r>
          </a:p>
          <a:p>
            <a:pPr lvl="2" eaLnBrk="1" hangingPunct="1"/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659671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E811-2EB8-A54F-B098-6AEAC4707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0E3A43-209D-7742-8BB1-223C78F1B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894" y="1955800"/>
            <a:ext cx="8133456" cy="453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0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549914"/>
          </a:xfrm>
          <a:solidFill>
            <a:srgbClr val="009A44"/>
          </a:solidFill>
          <a:ln>
            <a:solidFill>
              <a:srgbClr val="00B050"/>
            </a:solidFill>
          </a:ln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Bottom-up Parse construction: Example id*id</a:t>
            </a:r>
          </a:p>
        </p:txBody>
      </p:sp>
      <p:sp>
        <p:nvSpPr>
          <p:cNvPr id="9011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E96DAA3-7626-48AD-8173-3D4A3FE15E8F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  <p:pic>
        <p:nvPicPr>
          <p:cNvPr id="901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4" y="1549914"/>
            <a:ext cx="8934450" cy="530808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61784" y="4763736"/>
            <a:ext cx="3628768" cy="187908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Grammar G:</a:t>
            </a: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E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 E + T | T</a:t>
            </a: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T T *  F | F</a:t>
            </a: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F (E )| </a:t>
            </a:r>
            <a:r>
              <a:rPr lang="en-US" sz="2000" b="1" dirty="0">
                <a:solidFill>
                  <a:schemeClr val="bg1"/>
                </a:solidFill>
                <a:sym typeface="Wingdings" pitchFamily="2" charset="2"/>
              </a:rPr>
              <a:t>id</a:t>
            </a:r>
          </a:p>
          <a:p>
            <a:pPr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7766" y="4195980"/>
            <a:ext cx="3349196" cy="3883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Sequence of parse tree construction:</a:t>
            </a:r>
          </a:p>
        </p:txBody>
      </p:sp>
    </p:spTree>
    <p:extLst>
      <p:ext uri="{BB962C8B-B14F-4D97-AF65-F5344CB8AC3E}">
        <p14:creationId xmlns:p14="http://schemas.microsoft.com/office/powerpoint/2010/main" val="395315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851535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More on Items</a:t>
            </a:r>
          </a:p>
        </p:txBody>
      </p:sp>
      <p:sp>
        <p:nvSpPr>
          <p:cNvPr id="130051" name="Content Placeholder 2"/>
          <p:cNvSpPr>
            <a:spLocks noGrp="1"/>
          </p:cNvSpPr>
          <p:nvPr>
            <p:ph idx="1"/>
          </p:nvPr>
        </p:nvSpPr>
        <p:spPr>
          <a:xfrm>
            <a:off x="0" y="1690690"/>
            <a:ext cx="9144000" cy="502293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Example: A</a:t>
            </a:r>
            <a:r>
              <a:rPr lang="en-US" altLang="en-US" sz="3600" dirty="0">
                <a:sym typeface="Symbol" panose="05050102010706020507" pitchFamily="18" charset="2"/>
              </a:rPr>
              <a:t>XYZ, items are</a:t>
            </a:r>
            <a:r>
              <a:rPr lang="en-US" altLang="en-US" sz="3600" dirty="0"/>
              <a:t> 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A</a:t>
            </a:r>
            <a:r>
              <a:rPr lang="en-US" altLang="en-US" dirty="0">
                <a:solidFill>
                  <a:srgbClr val="C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b="1" dirty="0">
                <a:solidFill>
                  <a:srgbClr val="C00000"/>
                </a:solidFill>
                <a:sym typeface="Symbol" panose="05050102010706020507" pitchFamily="18" charset="2"/>
              </a:rPr>
              <a:t>.</a:t>
            </a:r>
            <a:r>
              <a:rPr lang="en-US" altLang="en-US" dirty="0">
                <a:solidFill>
                  <a:srgbClr val="C00000"/>
                </a:solidFill>
                <a:sym typeface="Symbol" panose="05050102010706020507" pitchFamily="18" charset="2"/>
              </a:rPr>
              <a:t>XYZ 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  <a:sym typeface="Symbol" panose="05050102010706020507" pitchFamily="18" charset="2"/>
              </a:rPr>
              <a:t>we are hoping to see substring deriving from XYZ next on the input)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A</a:t>
            </a:r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X</a:t>
            </a:r>
            <a:r>
              <a:rPr lang="en-US" altLang="en-US" b="1" dirty="0">
                <a:solidFill>
                  <a:srgbClr val="0070C0"/>
                </a:solidFill>
                <a:sym typeface="Symbol" panose="05050102010706020507" pitchFamily="18" charset="2"/>
              </a:rPr>
              <a:t>.</a:t>
            </a:r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YZ 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we have seen on the input a string derivable from X and hoping to see a string derivable from YZ)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</a:rPr>
              <a:t>A</a:t>
            </a:r>
            <a:r>
              <a:rPr lang="en-US" altLang="en-US" dirty="0">
                <a:solidFill>
                  <a:srgbClr val="00B050"/>
                </a:solidFill>
                <a:sym typeface="Symbol" panose="05050102010706020507" pitchFamily="18" charset="2"/>
              </a:rPr>
              <a:t>XY</a:t>
            </a:r>
            <a:r>
              <a:rPr lang="en-US" altLang="en-US" b="1" dirty="0">
                <a:solidFill>
                  <a:srgbClr val="00B050"/>
                </a:solidFill>
                <a:sym typeface="Symbol" panose="05050102010706020507" pitchFamily="18" charset="2"/>
              </a:rPr>
              <a:t>.</a:t>
            </a:r>
            <a:r>
              <a:rPr lang="en-US" altLang="en-US" dirty="0">
                <a:solidFill>
                  <a:srgbClr val="00B050"/>
                </a:solidFill>
                <a:sym typeface="Symbol" panose="05050102010706020507" pitchFamily="18" charset="2"/>
              </a:rPr>
              <a:t>Z</a:t>
            </a:r>
          </a:p>
          <a:p>
            <a:pPr lvl="1"/>
            <a:r>
              <a:rPr lang="en-US" altLang="en-US" dirty="0">
                <a:solidFill>
                  <a:srgbClr val="009A44"/>
                </a:solidFill>
                <a:sym typeface="Symbol" panose="05050102010706020507" pitchFamily="18" charset="2"/>
              </a:rPr>
              <a:t>we have seen on the input a string derivable from XY and hoping to see a string derivable from Z</a:t>
            </a:r>
            <a:endParaRPr lang="en-US" altLang="en-US" dirty="0">
              <a:solidFill>
                <a:srgbClr val="009A44"/>
              </a:solidFill>
            </a:endParaRPr>
          </a:p>
          <a:p>
            <a:pPr lvl="1"/>
            <a:r>
              <a:rPr lang="en-US" altLang="en-US" dirty="0">
                <a:solidFill>
                  <a:srgbClr val="7030A0"/>
                </a:solidFill>
              </a:rPr>
              <a:t>A</a:t>
            </a:r>
            <a:r>
              <a:rPr lang="en-US" altLang="en-US" dirty="0">
                <a:solidFill>
                  <a:srgbClr val="7030A0"/>
                </a:solidFill>
                <a:sym typeface="Symbol" panose="05050102010706020507" pitchFamily="18" charset="2"/>
              </a:rPr>
              <a:t> XYZ</a:t>
            </a:r>
            <a:r>
              <a:rPr lang="en-US" altLang="en-US" b="1" dirty="0">
                <a:solidFill>
                  <a:srgbClr val="7030A0"/>
                </a:solidFill>
                <a:sym typeface="Symbol" panose="05050102010706020507" pitchFamily="18" charset="2"/>
              </a:rPr>
              <a:t>. </a:t>
            </a:r>
            <a:endParaRPr lang="en-US" altLang="en-US" dirty="0">
              <a:solidFill>
                <a:srgbClr val="7030A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en-US" dirty="0">
                <a:solidFill>
                  <a:srgbClr val="7030A0"/>
                </a:solidFill>
                <a:sym typeface="Symbol" panose="05050102010706020507" pitchFamily="18" charset="2"/>
              </a:rPr>
              <a:t>it is time to reduce XYZ to A (i.e., the handle is found)</a:t>
            </a:r>
          </a:p>
          <a:p>
            <a:endParaRPr lang="en-US" altLang="en-US" dirty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9C6C548-0E2E-4998-BE12-DF731A25990F}" type="slidenum">
              <a:rPr lang="en-US" altLang="en-US"/>
              <a:pPr eaLnBrk="1" hangingPunct="1"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776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06" y="329031"/>
            <a:ext cx="8912393" cy="1325563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Canonical LR(0) Collection</a:t>
            </a:r>
            <a:br>
              <a:rPr lang="en-US" altLang="en-US" dirty="0"/>
            </a:br>
            <a:endParaRPr lang="en-US" dirty="0"/>
          </a:p>
        </p:txBody>
      </p:sp>
      <p:sp>
        <p:nvSpPr>
          <p:cNvPr id="129027" name="Content Placeholder 2"/>
          <p:cNvSpPr>
            <a:spLocks noGrp="1"/>
          </p:cNvSpPr>
          <p:nvPr>
            <p:ph idx="1"/>
          </p:nvPr>
        </p:nvSpPr>
        <p:spPr>
          <a:xfrm>
            <a:off x="51134" y="1979660"/>
            <a:ext cx="9092866" cy="4721929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Canonical LR(0) Collection</a:t>
            </a:r>
          </a:p>
          <a:p>
            <a:pPr lvl="1"/>
            <a:r>
              <a:rPr lang="en-US" altLang="en-US" sz="3600" dirty="0">
                <a:solidFill>
                  <a:srgbClr val="C00000"/>
                </a:solidFill>
              </a:rPr>
              <a:t>Refers to set of LR(0) items, which can be used as the foundation for building determinates finite automaton (DFA) where</a:t>
            </a:r>
          </a:p>
          <a:p>
            <a:pPr lvl="2"/>
            <a:r>
              <a:rPr lang="en-US" altLang="en-US" sz="3600" dirty="0">
                <a:solidFill>
                  <a:srgbClr val="0070C0"/>
                </a:solidFill>
              </a:rPr>
              <a:t>Each set of items maps to the state of DFS</a:t>
            </a:r>
          </a:p>
          <a:p>
            <a:pPr lvl="2"/>
            <a:r>
              <a:rPr lang="en-US" altLang="en-US" sz="3600" dirty="0">
                <a:solidFill>
                  <a:srgbClr val="0070C0"/>
                </a:solidFill>
              </a:rPr>
              <a:t>GOTO represent transitions</a:t>
            </a: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09F28FA-22A0-4012-9B35-567DE1107869}" type="slidenum">
              <a:rPr lang="en-US" altLang="en-US"/>
              <a:pPr eaLnBrk="1" hangingPunct="1"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424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442" y="365126"/>
            <a:ext cx="8346908" cy="1325563"/>
          </a:xfrm>
        </p:spPr>
        <p:txBody>
          <a:bodyPr>
            <a:normAutofit/>
          </a:bodyPr>
          <a:lstStyle/>
          <a:p>
            <a:r>
              <a:rPr lang="en-US" dirty="0"/>
              <a:t>construction of the canonical LR(0) collection for a grammar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02" y="1872233"/>
            <a:ext cx="9104897" cy="4793262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To construct the Canonical LR(0) Collection for a grammar G</a:t>
            </a:r>
          </a:p>
          <a:p>
            <a:pPr lvl="1"/>
            <a:r>
              <a:rPr lang="en-US" altLang="en-US" sz="3200" dirty="0">
                <a:solidFill>
                  <a:srgbClr val="C00000"/>
                </a:solidFill>
              </a:rPr>
              <a:t>Augment grammar G </a:t>
            </a:r>
          </a:p>
          <a:p>
            <a:pPr lvl="1"/>
            <a:r>
              <a:rPr lang="en-US" altLang="en-US" sz="3200" dirty="0">
                <a:solidFill>
                  <a:srgbClr val="C00000"/>
                </a:solidFill>
              </a:rPr>
              <a:t>Use two functions</a:t>
            </a:r>
          </a:p>
          <a:p>
            <a:pPr lvl="2"/>
            <a:r>
              <a:rPr lang="en-US" altLang="en-US" sz="2800" b="1" dirty="0">
                <a:solidFill>
                  <a:srgbClr val="7030A0"/>
                </a:solidFill>
              </a:rPr>
              <a:t>Closure</a:t>
            </a:r>
            <a:r>
              <a:rPr lang="en-US" altLang="en-US" sz="2800" dirty="0">
                <a:solidFill>
                  <a:srgbClr val="7030A0"/>
                </a:solidFill>
              </a:rPr>
              <a:t> (I) </a:t>
            </a:r>
          </a:p>
          <a:p>
            <a:pPr lvl="3"/>
            <a:r>
              <a:rPr lang="en-US" altLang="en-US" sz="2400" dirty="0">
                <a:solidFill>
                  <a:srgbClr val="7030A0"/>
                </a:solidFill>
              </a:rPr>
              <a:t>Generates more items to a set of items</a:t>
            </a:r>
          </a:p>
          <a:p>
            <a:pPr lvl="2"/>
            <a:r>
              <a:rPr lang="en-US" altLang="en-US" sz="2800" b="1" dirty="0">
                <a:solidFill>
                  <a:srgbClr val="7030A0"/>
                </a:solidFill>
              </a:rPr>
              <a:t>GOTO</a:t>
            </a:r>
            <a:r>
              <a:rPr lang="en-US" altLang="en-US" sz="2800" dirty="0">
                <a:solidFill>
                  <a:srgbClr val="7030A0"/>
                </a:solidFill>
              </a:rPr>
              <a:t> (I, X) </a:t>
            </a:r>
          </a:p>
          <a:p>
            <a:pPr lvl="3"/>
            <a:r>
              <a:rPr lang="en-US" altLang="en-US" sz="2400" dirty="0">
                <a:solidFill>
                  <a:srgbClr val="7030A0"/>
                </a:solidFill>
              </a:rPr>
              <a:t>Works as a transition in LR(0) automaton by moving the ‘.’ past the symbol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76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C2ACE-9872-9244-9961-6C05481E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53441-0893-2C43-A945-D9C673A2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1882313"/>
            <a:ext cx="8836626" cy="4222657"/>
          </a:xfrm>
        </p:spPr>
        <p:txBody>
          <a:bodyPr/>
          <a:lstStyle/>
          <a:p>
            <a:r>
              <a:rPr lang="en-US" altLang="en-US" sz="3200" dirty="0"/>
              <a:t>If grammar G having a start symbol, then G’ is the augmented grammar for G with a new start symbol S’</a:t>
            </a:r>
          </a:p>
          <a:p>
            <a:pPr lvl="1"/>
            <a:r>
              <a:rPr lang="en-US" altLang="en-US" sz="3200" dirty="0">
                <a:solidFill>
                  <a:srgbClr val="C00000"/>
                </a:solidFill>
              </a:rPr>
              <a:t>G’</a:t>
            </a:r>
            <a:r>
              <a:rPr lang="en-US" altLang="en-US" sz="3200" dirty="0">
                <a:solidFill>
                  <a:srgbClr val="C00000"/>
                </a:solidFill>
                <a:sym typeface="Symbol" panose="05050102010706020507" pitchFamily="18" charset="2"/>
              </a:rPr>
              <a:t>G  (G’ is used to signal the successful parsing (stop!))</a:t>
            </a:r>
            <a:endParaRPr lang="en-US" altLang="en-US" sz="3200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74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3107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522468C-477C-44B3-A7F5-5BF7F2D17C10}" type="slidenum">
              <a:rPr lang="en-US" altLang="en-US"/>
              <a:pPr eaLnBrk="1" hangingPunct="1"/>
              <a:t>44</a:t>
            </a:fld>
            <a:endParaRPr lang="en-US" altLang="en-US"/>
          </a:p>
        </p:txBody>
      </p:sp>
      <p:sp>
        <p:nvSpPr>
          <p:cNvPr id="88068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365126"/>
            <a:ext cx="851535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Closure of Item Sets?</a:t>
            </a:r>
          </a:p>
        </p:txBody>
      </p:sp>
      <p:sp>
        <p:nvSpPr>
          <p:cNvPr id="131077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0" y="1856628"/>
            <a:ext cx="8878888" cy="422265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3200" dirty="0"/>
              <a:t>Suppose  I is a set of items, then </a:t>
            </a:r>
            <a:r>
              <a:rPr lang="en-US" altLang="en-US" sz="3200" b="1" dirty="0">
                <a:solidFill>
                  <a:srgbClr val="7030A0"/>
                </a:solidFill>
              </a:rPr>
              <a:t>CLOSURE (I)</a:t>
            </a:r>
            <a:r>
              <a:rPr lang="en-US" altLang="en-US" sz="3200" dirty="0">
                <a:solidFill>
                  <a:srgbClr val="0070C0"/>
                </a:solidFill>
              </a:rPr>
              <a:t> </a:t>
            </a:r>
            <a:r>
              <a:rPr lang="en-US" altLang="en-US" sz="3200" dirty="0"/>
              <a:t>can be obtained by these rules: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3200" dirty="0">
                <a:solidFill>
                  <a:srgbClr val="C00000"/>
                </a:solidFill>
              </a:rPr>
              <a:t>Add every item in I to CLOSURE (I)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3200" dirty="0">
                <a:solidFill>
                  <a:srgbClr val="C00000"/>
                </a:solidFill>
              </a:rPr>
              <a:t>IF A </a:t>
            </a:r>
            <a:r>
              <a:rPr lang="en-US" altLang="en-US" sz="3200" dirty="0">
                <a:solidFill>
                  <a:srgbClr val="C00000"/>
                </a:solidFill>
                <a:sym typeface="Symbol" panose="05050102010706020507" pitchFamily="18" charset="2"/>
              </a:rPr>
              <a:t></a:t>
            </a:r>
            <a:r>
              <a:rPr lang="en-US" altLang="en-US" sz="3200" dirty="0">
                <a:solidFill>
                  <a:srgbClr val="C00000"/>
                </a:solidFill>
                <a:cs typeface="Tahoma" panose="020B0604030504040204" pitchFamily="34" charset="0"/>
                <a:sym typeface="Symbol" panose="05050102010706020507" pitchFamily="18" charset="2"/>
              </a:rPr>
              <a:t>.B</a:t>
            </a:r>
            <a:r>
              <a:rPr lang="en-US" altLang="en-US" sz="3200" dirty="0">
                <a:solidFill>
                  <a:srgbClr val="C00000"/>
                </a:solidFill>
                <a:sym typeface="Symbol" panose="05050102010706020507" pitchFamily="18" charset="2"/>
              </a:rPr>
              <a:t> is in Closure(I) and </a:t>
            </a:r>
            <a:r>
              <a:rPr lang="en-US" altLang="en-US" sz="3200" dirty="0" err="1">
                <a:solidFill>
                  <a:srgbClr val="C00000"/>
                </a:solidFill>
                <a:sym typeface="Symbol" panose="05050102010706020507" pitchFamily="18" charset="2"/>
              </a:rPr>
              <a:t>Bq</a:t>
            </a:r>
            <a:r>
              <a:rPr lang="en-US" altLang="en-US" sz="3200" dirty="0">
                <a:solidFill>
                  <a:srgbClr val="C00000"/>
                </a:solidFill>
                <a:sym typeface="Symbol" panose="05050102010706020507" pitchFamily="18" charset="2"/>
              </a:rPr>
              <a:t> is a production, then add the item </a:t>
            </a:r>
            <a:r>
              <a:rPr lang="en-US" altLang="en-US" sz="3200" dirty="0" err="1">
                <a:solidFill>
                  <a:srgbClr val="C00000"/>
                </a:solidFill>
                <a:sym typeface="Symbol" panose="05050102010706020507" pitchFamily="18" charset="2"/>
              </a:rPr>
              <a:t>B.q</a:t>
            </a:r>
            <a:r>
              <a:rPr lang="en-US" altLang="en-US" sz="3200" dirty="0">
                <a:solidFill>
                  <a:srgbClr val="C00000"/>
                </a:solidFill>
                <a:sym typeface="Symbol" panose="05050102010706020507" pitchFamily="18" charset="2"/>
              </a:rPr>
              <a:t> to Item I. </a:t>
            </a:r>
          </a:p>
          <a:p>
            <a:pPr marL="0" indent="0">
              <a:buNone/>
            </a:pPr>
            <a:r>
              <a:rPr lang="en-US" altLang="en-US" sz="3600" dirty="0">
                <a:sym typeface="Symbol" panose="05050102010706020507" pitchFamily="18" charset="2"/>
              </a:rPr>
              <a:t>Repeat rule 2 until no more the new item can be added to closure(I) (See figure 4.31)</a:t>
            </a:r>
          </a:p>
          <a:p>
            <a:pPr marL="1390650" lvl="2" indent="-533400" eaLnBrk="1" hangingPunct="1">
              <a:buFontTx/>
              <a:buNone/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07253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8229" y="972245"/>
            <a:ext cx="2069432" cy="22337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Example 4.40</a:t>
            </a:r>
          </a:p>
        </p:txBody>
      </p:sp>
      <p:sp>
        <p:nvSpPr>
          <p:cNvPr id="6" name="Rectangle 5"/>
          <p:cNvSpPr/>
          <p:nvPr/>
        </p:nvSpPr>
        <p:spPr>
          <a:xfrm>
            <a:off x="108283" y="1553501"/>
            <a:ext cx="1239253" cy="241692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If I is the set of one item {[E’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.E},</a:t>
            </a: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Then CLOSUE (I) contains the set of item </a:t>
            </a:r>
            <a:r>
              <a:rPr lang="en-US" sz="1600" i="1" dirty="0">
                <a:solidFill>
                  <a:schemeClr val="tx1"/>
                </a:solidFill>
                <a:sym typeface="Wingdings" panose="05000000000000000000" pitchFamily="2" charset="2"/>
              </a:rPr>
              <a:t>I</a:t>
            </a:r>
            <a:r>
              <a:rPr lang="en-US" sz="1600" i="1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0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312945" y="1629988"/>
            <a:ext cx="385012" cy="391820"/>
          </a:xfrm>
          <a:prstGeom prst="rightArrow">
            <a:avLst/>
          </a:prstGeom>
          <a:solidFill>
            <a:srgbClr val="009A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2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" y="82306"/>
            <a:ext cx="8792308" cy="66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40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Csci465</a:t>
            </a:r>
          </a:p>
        </p:txBody>
      </p:sp>
      <p:sp>
        <p:nvSpPr>
          <p:cNvPr id="13312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D9134C4-12D0-40CE-BFD6-6A44AB028DE1}" type="slidenum">
              <a:rPr lang="en-US" altLang="en-US"/>
              <a:pPr eaLnBrk="1" hangingPunct="1"/>
              <a:t>47</a:t>
            </a:fld>
            <a:endParaRPr lang="en-US" altLang="en-US"/>
          </a:p>
        </p:txBody>
      </p:sp>
      <p:sp>
        <p:nvSpPr>
          <p:cNvPr id="90116" name="Rectangle 2"/>
          <p:cNvSpPr>
            <a:spLocks noGrp="1" noChangeArrowheads="1"/>
          </p:cNvSpPr>
          <p:nvPr>
            <p:ph type="title"/>
          </p:nvPr>
        </p:nvSpPr>
        <p:spPr>
          <a:xfrm>
            <a:off x="96253" y="365126"/>
            <a:ext cx="8419097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How to compute Closure I</a:t>
            </a:r>
            <a:r>
              <a:rPr lang="en-US" baseline="-25000" dirty="0"/>
              <a:t>0</a:t>
            </a:r>
          </a:p>
        </p:txBody>
      </p:sp>
      <p:sp>
        <p:nvSpPr>
          <p:cNvPr id="133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828800"/>
            <a:ext cx="8118308" cy="4373517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How to compute closure</a:t>
            </a:r>
            <a:r>
              <a:rPr lang="en-US" altLang="en-US" dirty="0"/>
              <a:t> E’</a:t>
            </a:r>
            <a:r>
              <a:rPr lang="en-US" altLang="en-US" dirty="0">
                <a:sym typeface="Symbol" panose="05050102010706020507" pitchFamily="18" charset="2"/>
              </a:rPr>
              <a:t>.E ? </a:t>
            </a:r>
          </a:p>
          <a:p>
            <a:pPr lvl="1"/>
            <a:r>
              <a:rPr lang="en-US" altLang="en-US" dirty="0"/>
              <a:t>E’</a:t>
            </a:r>
            <a:r>
              <a:rPr lang="en-US" altLang="en-US" dirty="0">
                <a:sym typeface="Symbol" panose="05050102010706020507" pitchFamily="18" charset="2"/>
              </a:rPr>
              <a:t>.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 		</a:t>
            </a: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by rule 1 add it because an E is right after the dot at R.H.S</a:t>
            </a:r>
            <a:r>
              <a:rPr lang="en-US" altLang="en-US" dirty="0">
                <a:sym typeface="Symbol" panose="05050102010706020507" pitchFamily="18" charset="2"/>
              </a:rPr>
              <a:t>&gt;</a:t>
            </a:r>
          </a:p>
          <a:p>
            <a:pPr lvl="1"/>
            <a:r>
              <a:rPr lang="en-US" altLang="en-US" dirty="0"/>
              <a:t>E</a:t>
            </a:r>
            <a:r>
              <a:rPr lang="en-US" altLang="en-US" dirty="0">
                <a:sym typeface="Symbol" panose="05050102010706020507" pitchFamily="18" charset="2"/>
              </a:rPr>
              <a:t>.E + T   </a:t>
            </a:r>
          </a:p>
          <a:p>
            <a:pPr lvl="1"/>
            <a:r>
              <a:rPr lang="en-US" altLang="en-US" dirty="0"/>
              <a:t>E</a:t>
            </a:r>
            <a:r>
              <a:rPr lang="en-US" altLang="en-US" dirty="0">
                <a:sym typeface="Symbol" panose="05050102010706020507" pitchFamily="18" charset="2"/>
              </a:rPr>
              <a:t>.T </a:t>
            </a: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>
                <a:solidFill>
                  <a:srgbClr val="00B050"/>
                </a:solidFill>
                <a:sym typeface="Symbol" panose="05050102010706020507" pitchFamily="18" charset="2"/>
              </a:rPr>
              <a:t>by rule 2 add E productions with dots at the left end</a:t>
            </a:r>
            <a:r>
              <a:rPr lang="en-US" altLang="en-US" dirty="0">
                <a:sym typeface="Symbol" panose="05050102010706020507" pitchFamily="18" charset="2"/>
              </a:rPr>
              <a:t>.&gt;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Apply rule 2 for  all productions related to T, and F, we get I</a:t>
            </a:r>
            <a:r>
              <a:rPr lang="en-US" altLang="en-US" baseline="-25000" dirty="0">
                <a:sym typeface="Symbol" panose="05050102010706020507" pitchFamily="18" charset="2"/>
              </a:rPr>
              <a:t>0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  <a:p>
            <a:pPr lvl="1" eaLnBrk="1" hangingPunct="1"/>
            <a:endParaRPr lang="en-US" altLang="en-US" dirty="0">
              <a:sym typeface="Symbol" panose="05050102010706020507" pitchFamily="18" charset="2"/>
            </a:endParaRP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065597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3414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5F079B1-4FE2-4E52-86D0-0CE87ECFA66D}" type="slidenum">
              <a:rPr lang="en-US" altLang="en-US"/>
              <a:pPr eaLnBrk="1" hangingPunct="1"/>
              <a:t>48</a:t>
            </a:fld>
            <a:endParaRPr lang="en-US" altLang="en-US"/>
          </a:p>
        </p:txBody>
      </p:sp>
      <p:sp>
        <p:nvSpPr>
          <p:cNvPr id="911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Complete set of Items</a:t>
            </a:r>
          </a:p>
        </p:txBody>
      </p:sp>
      <p:sp>
        <p:nvSpPr>
          <p:cNvPr id="134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4626" y="1915953"/>
            <a:ext cx="7886700" cy="4222657"/>
          </a:xfrm>
        </p:spPr>
        <p:txBody>
          <a:bodyPr/>
          <a:lstStyle/>
          <a:p>
            <a:pPr lvl="1" eaLnBrk="1" hangingPunct="1"/>
            <a:r>
              <a:rPr lang="en-US" altLang="en-US" sz="2400" dirty="0">
                <a:sym typeface="Symbol" panose="05050102010706020507" pitchFamily="18" charset="2"/>
              </a:rPr>
              <a:t>If I is the set of one item {[</a:t>
            </a:r>
            <a:r>
              <a:rPr lang="en-US" altLang="en-US" sz="2400" dirty="0"/>
              <a:t>E’</a:t>
            </a:r>
            <a:r>
              <a:rPr lang="en-US" altLang="en-US" sz="2400" dirty="0">
                <a:sym typeface="Symbol" panose="05050102010706020507" pitchFamily="18" charset="2"/>
              </a:rPr>
              <a:t>.E]}, then closure (I) can be</a:t>
            </a:r>
          </a:p>
          <a:p>
            <a:pPr lvl="1" eaLnBrk="1" hangingPunct="1"/>
            <a:r>
              <a:rPr lang="en-US" altLang="en-US" sz="2400" i="1" dirty="0">
                <a:solidFill>
                  <a:srgbClr val="00B050"/>
                </a:solidFill>
              </a:rPr>
              <a:t>E’</a:t>
            </a:r>
            <a:r>
              <a:rPr lang="en-US" altLang="en-US" sz="2400" i="1" dirty="0">
                <a:solidFill>
                  <a:srgbClr val="00B050"/>
                </a:solidFill>
                <a:sym typeface="Symbol" panose="05050102010706020507" pitchFamily="18" charset="2"/>
              </a:rPr>
              <a:t>.E  </a:t>
            </a:r>
            <a:r>
              <a:rPr lang="en-US" altLang="en-US" sz="2400" dirty="0">
                <a:solidFill>
                  <a:srgbClr val="00B050"/>
                </a:solidFill>
                <a:sym typeface="Symbol" panose="05050102010706020507" pitchFamily="18" charset="2"/>
              </a:rPr>
              <a:t>		</a:t>
            </a:r>
            <a:r>
              <a:rPr lang="en-US" altLang="en-US" sz="2400" b="1" dirty="0">
                <a:solidFill>
                  <a:srgbClr val="00B050"/>
                </a:solidFill>
                <a:sym typeface="Symbol" panose="05050102010706020507" pitchFamily="18" charset="2"/>
              </a:rPr>
              <a:t>&lt; by rule 1&gt;</a:t>
            </a:r>
          </a:p>
          <a:p>
            <a:pPr lvl="1" eaLnBrk="1" hangingPunct="1"/>
            <a:r>
              <a:rPr lang="en-US" altLang="en-US" sz="2400" i="1" dirty="0"/>
              <a:t>E</a:t>
            </a:r>
            <a:r>
              <a:rPr lang="en-US" altLang="en-US" sz="2400" i="1" dirty="0">
                <a:sym typeface="Symbol" panose="05050102010706020507" pitchFamily="18" charset="2"/>
              </a:rPr>
              <a:t>.E </a:t>
            </a:r>
            <a:r>
              <a:rPr lang="en-US" altLang="en-US" sz="2400" b="1" i="1" dirty="0">
                <a:sym typeface="Symbol" panose="05050102010706020507" pitchFamily="18" charset="2"/>
              </a:rPr>
              <a:t>+</a:t>
            </a:r>
            <a:r>
              <a:rPr lang="en-US" altLang="en-US" sz="2400" i="1" dirty="0">
                <a:sym typeface="Symbol" panose="05050102010706020507" pitchFamily="18" charset="2"/>
              </a:rPr>
              <a:t> T  </a:t>
            </a:r>
            <a:r>
              <a:rPr lang="en-US" altLang="en-US" sz="2400" dirty="0">
                <a:sym typeface="Symbol" panose="05050102010706020507" pitchFamily="18" charset="2"/>
              </a:rPr>
              <a:t>	</a:t>
            </a:r>
            <a:r>
              <a:rPr lang="en-US" altLang="en-US" sz="2000" b="1" dirty="0">
                <a:sym typeface="Symbol" panose="05050102010706020507" pitchFamily="18" charset="2"/>
              </a:rPr>
              <a:t>&lt; </a:t>
            </a:r>
            <a:r>
              <a:rPr lang="en-US" altLang="en-US" sz="2000" b="1" dirty="0">
                <a:solidFill>
                  <a:srgbClr val="CC66FF"/>
                </a:solidFill>
                <a:sym typeface="Symbol" panose="05050102010706020507" pitchFamily="18" charset="2"/>
              </a:rPr>
              <a:t>by rule 2:</a:t>
            </a:r>
            <a:r>
              <a:rPr lang="en-US" altLang="en-US" sz="2000" dirty="0"/>
              <a:t> if A </a:t>
            </a:r>
            <a:r>
              <a:rPr lang="en-US" altLang="en-US" sz="2000" dirty="0">
                <a:sym typeface="Symbol" panose="05050102010706020507" pitchFamily="18" charset="2"/>
              </a:rPr>
              <a:t></a:t>
            </a:r>
            <a:r>
              <a:rPr lang="en-US" altLang="en-US" sz="2000" dirty="0">
                <a:cs typeface="Tahoma" panose="020B0604030504040204" pitchFamily="34" charset="0"/>
                <a:sym typeface="Symbol" panose="05050102010706020507" pitchFamily="18" charset="2"/>
              </a:rPr>
              <a:t>.B</a:t>
            </a:r>
            <a:r>
              <a:rPr lang="en-US" altLang="en-US" sz="2000" dirty="0">
                <a:sym typeface="Symbol" panose="05050102010706020507" pitchFamily="18" charset="2"/>
              </a:rPr>
              <a:t>, then add </a:t>
            </a:r>
            <a:r>
              <a:rPr lang="en-US" altLang="en-US" sz="2000" dirty="0" err="1">
                <a:sym typeface="Symbol" panose="05050102010706020507" pitchFamily="18" charset="2"/>
              </a:rPr>
              <a:t>B.q</a:t>
            </a:r>
            <a:r>
              <a:rPr lang="en-US" altLang="en-US" sz="2000" dirty="0">
                <a:sym typeface="Symbol" panose="05050102010706020507" pitchFamily="18" charset="2"/>
              </a:rPr>
              <a:t> </a:t>
            </a:r>
            <a:r>
              <a:rPr lang="en-US" altLang="en-US" sz="2000" b="1" dirty="0">
                <a:sym typeface="Symbol" panose="05050102010706020507" pitchFamily="18" charset="2"/>
              </a:rPr>
              <a:t>&gt;</a:t>
            </a:r>
          </a:p>
          <a:p>
            <a:pPr lvl="1" eaLnBrk="1" hangingPunct="1"/>
            <a:r>
              <a:rPr lang="en-US" altLang="en-US" sz="2400" i="1" dirty="0"/>
              <a:t>E</a:t>
            </a:r>
            <a:r>
              <a:rPr lang="en-US" altLang="en-US" sz="2400" i="1" dirty="0">
                <a:sym typeface="Symbol" panose="05050102010706020507" pitchFamily="18" charset="2"/>
              </a:rPr>
              <a:t> .</a:t>
            </a:r>
            <a:r>
              <a:rPr lang="en-US" altLang="en-US" sz="2400" i="1" dirty="0">
                <a:solidFill>
                  <a:srgbClr val="CC66FF"/>
                </a:solidFill>
                <a:sym typeface="Symbol" panose="05050102010706020507" pitchFamily="18" charset="2"/>
              </a:rPr>
              <a:t>T</a:t>
            </a:r>
            <a:r>
              <a:rPr lang="en-US" altLang="en-US" sz="2400" i="1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		</a:t>
            </a:r>
            <a:r>
              <a:rPr lang="en-US" altLang="en-US" sz="2400" b="1" dirty="0">
                <a:sym typeface="Symbol" panose="05050102010706020507" pitchFamily="18" charset="2"/>
              </a:rPr>
              <a:t>&lt; </a:t>
            </a:r>
            <a:r>
              <a:rPr lang="en-US" altLang="en-US" sz="2400" b="1" dirty="0">
                <a:solidFill>
                  <a:srgbClr val="CC66FF"/>
                </a:solidFill>
                <a:sym typeface="Symbol" panose="05050102010706020507" pitchFamily="18" charset="2"/>
              </a:rPr>
              <a:t>by rule 2 &gt;</a:t>
            </a:r>
            <a:endParaRPr lang="en-US" altLang="en-US" sz="2400" dirty="0"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en-US" sz="2400" i="1" dirty="0"/>
              <a:t>T</a:t>
            </a:r>
            <a:r>
              <a:rPr lang="en-US" altLang="en-US" sz="2400" i="1" dirty="0">
                <a:sym typeface="Symbol" panose="05050102010706020507" pitchFamily="18" charset="2"/>
              </a:rPr>
              <a:t>.T </a:t>
            </a:r>
            <a:r>
              <a:rPr lang="en-US" altLang="en-US" sz="2400" b="1" i="1" dirty="0">
                <a:sym typeface="Symbol" panose="05050102010706020507" pitchFamily="18" charset="2"/>
              </a:rPr>
              <a:t>*</a:t>
            </a:r>
            <a:r>
              <a:rPr lang="en-US" altLang="en-US" sz="2400" i="1" dirty="0">
                <a:sym typeface="Symbol" panose="05050102010706020507" pitchFamily="18" charset="2"/>
              </a:rPr>
              <a:t> F</a:t>
            </a:r>
            <a:r>
              <a:rPr lang="en-US" altLang="en-US" sz="2400" dirty="0">
                <a:sym typeface="Symbol" panose="05050102010706020507" pitchFamily="18" charset="2"/>
              </a:rPr>
              <a:t>		</a:t>
            </a:r>
            <a:r>
              <a:rPr lang="en-US" altLang="en-US" sz="2400" b="1" dirty="0">
                <a:sym typeface="Symbol" panose="05050102010706020507" pitchFamily="18" charset="2"/>
              </a:rPr>
              <a:t>&lt; </a:t>
            </a:r>
            <a:r>
              <a:rPr lang="en-US" altLang="en-US" sz="2400" b="1" dirty="0">
                <a:solidFill>
                  <a:srgbClr val="CC66FF"/>
                </a:solidFill>
                <a:sym typeface="Symbol" panose="05050102010706020507" pitchFamily="18" charset="2"/>
              </a:rPr>
              <a:t>by rule 2</a:t>
            </a:r>
            <a:r>
              <a:rPr lang="en-US" altLang="en-US" sz="2400" b="1" dirty="0">
                <a:sym typeface="Symbol" panose="05050102010706020507" pitchFamily="18" charset="2"/>
              </a:rPr>
              <a:t>&gt;</a:t>
            </a:r>
          </a:p>
          <a:p>
            <a:pPr lvl="1" eaLnBrk="1" hangingPunct="1"/>
            <a:r>
              <a:rPr lang="en-US" altLang="en-US" sz="2400" i="1" dirty="0"/>
              <a:t>T</a:t>
            </a:r>
            <a:r>
              <a:rPr lang="en-US" altLang="en-US" sz="2400" i="1" dirty="0">
                <a:sym typeface="Symbol" panose="05050102010706020507" pitchFamily="18" charset="2"/>
              </a:rPr>
              <a:t>.</a:t>
            </a:r>
            <a:r>
              <a:rPr lang="en-US" altLang="en-US" sz="2400" i="1" dirty="0">
                <a:solidFill>
                  <a:srgbClr val="CC66FF"/>
                </a:solidFill>
                <a:sym typeface="Symbol" panose="05050102010706020507" pitchFamily="18" charset="2"/>
              </a:rPr>
              <a:t>F</a:t>
            </a:r>
            <a:r>
              <a:rPr lang="en-US" altLang="en-US" sz="2400" dirty="0">
                <a:sym typeface="Symbol" panose="05050102010706020507" pitchFamily="18" charset="2"/>
              </a:rPr>
              <a:t> 		</a:t>
            </a:r>
            <a:r>
              <a:rPr lang="en-US" altLang="en-US" sz="2400" b="1" dirty="0">
                <a:sym typeface="Symbol" panose="05050102010706020507" pitchFamily="18" charset="2"/>
              </a:rPr>
              <a:t>&lt; </a:t>
            </a:r>
            <a:r>
              <a:rPr lang="en-US" altLang="en-US" sz="2400" b="1" dirty="0">
                <a:solidFill>
                  <a:srgbClr val="CC66FF"/>
                </a:solidFill>
                <a:sym typeface="Symbol" panose="05050102010706020507" pitchFamily="18" charset="2"/>
              </a:rPr>
              <a:t>by rule 2</a:t>
            </a:r>
            <a:r>
              <a:rPr lang="en-US" altLang="en-US" sz="2400" b="1" dirty="0">
                <a:sym typeface="Symbol" panose="05050102010706020507" pitchFamily="18" charset="2"/>
              </a:rPr>
              <a:t>&gt;</a:t>
            </a:r>
          </a:p>
          <a:p>
            <a:pPr lvl="1" eaLnBrk="1" hangingPunct="1"/>
            <a:r>
              <a:rPr lang="en-US" altLang="en-US" sz="2400" i="1" dirty="0"/>
              <a:t>F</a:t>
            </a:r>
            <a:r>
              <a:rPr lang="en-US" altLang="en-US" sz="2400" i="1" dirty="0">
                <a:sym typeface="Symbol" panose="05050102010706020507" pitchFamily="18" charset="2"/>
              </a:rPr>
              <a:t> .</a:t>
            </a:r>
            <a:r>
              <a:rPr lang="en-US" altLang="en-US" sz="2400" b="1" i="1" dirty="0">
                <a:sym typeface="Symbol" panose="05050102010706020507" pitchFamily="18" charset="2"/>
              </a:rPr>
              <a:t>(</a:t>
            </a:r>
            <a:r>
              <a:rPr lang="en-US" altLang="en-US" sz="2400" i="1" dirty="0">
                <a:sym typeface="Symbol" panose="05050102010706020507" pitchFamily="18" charset="2"/>
              </a:rPr>
              <a:t>E</a:t>
            </a:r>
            <a:r>
              <a:rPr lang="en-US" altLang="en-US" sz="2400" b="1" i="1" dirty="0">
                <a:sym typeface="Symbol" panose="05050102010706020507" pitchFamily="18" charset="2"/>
              </a:rPr>
              <a:t>)</a:t>
            </a:r>
            <a:r>
              <a:rPr lang="en-US" altLang="en-US" sz="2400" i="1" dirty="0">
                <a:sym typeface="Symbol" panose="05050102010706020507" pitchFamily="18" charset="2"/>
              </a:rPr>
              <a:t>  </a:t>
            </a:r>
            <a:r>
              <a:rPr lang="en-US" altLang="en-US" sz="2400" dirty="0">
                <a:sym typeface="Symbol" panose="05050102010706020507" pitchFamily="18" charset="2"/>
              </a:rPr>
              <a:t>	              </a:t>
            </a:r>
            <a:r>
              <a:rPr lang="en-US" altLang="en-US" sz="2400" b="1" dirty="0">
                <a:sym typeface="Symbol" panose="05050102010706020507" pitchFamily="18" charset="2"/>
              </a:rPr>
              <a:t>&lt;</a:t>
            </a:r>
            <a:r>
              <a:rPr lang="en-US" altLang="en-US" sz="2400" b="1" dirty="0">
                <a:solidFill>
                  <a:srgbClr val="CC66FF"/>
                </a:solidFill>
                <a:sym typeface="Symbol" panose="05050102010706020507" pitchFamily="18" charset="2"/>
              </a:rPr>
              <a:t>by rule 2</a:t>
            </a:r>
            <a:r>
              <a:rPr lang="en-US" altLang="en-US" sz="2400" b="1" dirty="0">
                <a:sym typeface="Symbol" panose="05050102010706020507" pitchFamily="18" charset="2"/>
              </a:rPr>
              <a:t>&gt;</a:t>
            </a:r>
          </a:p>
          <a:p>
            <a:pPr lvl="1" eaLnBrk="1" hangingPunct="1"/>
            <a:r>
              <a:rPr lang="en-US" altLang="en-US" sz="2400" i="1" dirty="0"/>
              <a:t>F</a:t>
            </a:r>
            <a:r>
              <a:rPr lang="en-US" altLang="en-US" sz="2400" i="1" dirty="0">
                <a:sym typeface="Symbol" panose="05050102010706020507" pitchFamily="18" charset="2"/>
              </a:rPr>
              <a:t> .</a:t>
            </a:r>
            <a:r>
              <a:rPr lang="en-US" altLang="en-US" sz="2400" b="1" i="1" dirty="0">
                <a:sym typeface="Symbol" panose="05050102010706020507" pitchFamily="18" charset="2"/>
              </a:rPr>
              <a:t>id</a:t>
            </a:r>
            <a:r>
              <a:rPr lang="en-US" altLang="en-US" sz="2400" i="1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		</a:t>
            </a:r>
            <a:r>
              <a:rPr lang="en-US" altLang="en-US" sz="2400" b="1" dirty="0">
                <a:sym typeface="Symbol" panose="05050102010706020507" pitchFamily="18" charset="2"/>
              </a:rPr>
              <a:t>&lt;</a:t>
            </a:r>
            <a:r>
              <a:rPr lang="en-US" altLang="en-US" sz="2400" b="1" dirty="0">
                <a:solidFill>
                  <a:srgbClr val="CC66FF"/>
                </a:solidFill>
                <a:sym typeface="Symbol" panose="05050102010706020507" pitchFamily="18" charset="2"/>
              </a:rPr>
              <a:t>by rule 2</a:t>
            </a:r>
            <a:r>
              <a:rPr lang="en-US" altLang="en-US" sz="2400" b="1" dirty="0">
                <a:sym typeface="Symbol" panose="05050102010706020507" pitchFamily="18" charset="2"/>
              </a:rPr>
              <a:t>&gt;</a:t>
            </a:r>
          </a:p>
          <a:p>
            <a:pPr lvl="1" eaLnBrk="1" hangingPunct="1"/>
            <a:endParaRPr lang="en-US" altLang="en-US" sz="2400" dirty="0">
              <a:sym typeface="Symbol" panose="05050102010706020507" pitchFamily="18" charset="2"/>
            </a:endParaRPr>
          </a:p>
          <a:p>
            <a:pPr eaLnBrk="1" hangingPunct="1"/>
            <a:endParaRPr lang="en-US" alt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225" y="3877157"/>
            <a:ext cx="3808126" cy="137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444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9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061EF0D-6177-4C0F-B2C4-9CE551E75CFD}" type="slidenum">
              <a:rPr lang="en-US" altLang="en-US"/>
              <a:pPr eaLnBrk="1" hangingPunct="1"/>
              <a:t>49</a:t>
            </a:fld>
            <a:endParaRPr lang="en-US" altLang="en-US"/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03385"/>
            <a:ext cx="9047746" cy="7143376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135174" name="Rectangle 5"/>
          <p:cNvSpPr>
            <a:spLocks noChangeArrowheads="1"/>
          </p:cNvSpPr>
          <p:nvPr/>
        </p:nvSpPr>
        <p:spPr bwMode="auto">
          <a:xfrm>
            <a:off x="0" y="-1"/>
            <a:ext cx="9144000" cy="602901"/>
          </a:xfrm>
          <a:prstGeom prst="rect">
            <a:avLst/>
          </a:prstGeom>
          <a:solidFill>
            <a:srgbClr val="009A44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dirty="0">
                <a:solidFill>
                  <a:schemeClr val="bg1"/>
                </a:solidFill>
              </a:rPr>
              <a:t>Complete collection of All possible items using closure</a:t>
            </a:r>
          </a:p>
        </p:txBody>
      </p:sp>
    </p:spTree>
    <p:extLst>
      <p:ext uri="{BB962C8B-B14F-4D97-AF65-F5344CB8AC3E}">
        <p14:creationId xmlns:p14="http://schemas.microsoft.com/office/powerpoint/2010/main" val="331450252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9216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56B80DA-732D-4512-8B19-ACB710D0F60F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Example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8288" y="2054225"/>
            <a:ext cx="8517366" cy="4383088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600" dirty="0"/>
              <a:t>Consider the following grammar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 err="1">
                <a:solidFill>
                  <a:srgbClr val="C00000"/>
                </a:solidFill>
              </a:rPr>
              <a:t>S</a:t>
            </a:r>
            <a:r>
              <a:rPr lang="en-US" sz="2400" dirty="0" err="1">
                <a:solidFill>
                  <a:srgbClr val="C00000"/>
                </a:solidFill>
                <a:sym typeface="Symbol" pitchFamily="18" charset="2"/>
              </a:rPr>
              <a:t>aABe</a:t>
            </a:r>
            <a:endParaRPr lang="en-US" sz="2400" dirty="0">
              <a:solidFill>
                <a:srgbClr val="C00000"/>
              </a:solidFill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 err="1">
                <a:solidFill>
                  <a:srgbClr val="C00000"/>
                </a:solidFill>
              </a:rPr>
              <a:t>A</a:t>
            </a:r>
            <a:r>
              <a:rPr lang="en-US" sz="2400" dirty="0" err="1">
                <a:solidFill>
                  <a:srgbClr val="C00000"/>
                </a:solidFill>
                <a:sym typeface="Symbol" pitchFamily="18" charset="2"/>
              </a:rPr>
              <a:t>Abc|b</a:t>
            </a:r>
            <a:endParaRPr lang="en-US" sz="2400" dirty="0">
              <a:solidFill>
                <a:srgbClr val="C00000"/>
              </a:solidFill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 err="1">
                <a:solidFill>
                  <a:srgbClr val="C00000"/>
                </a:solidFill>
              </a:rPr>
              <a:t>B</a:t>
            </a:r>
            <a:r>
              <a:rPr lang="en-US" sz="2400" dirty="0" err="1">
                <a:solidFill>
                  <a:srgbClr val="C00000"/>
                </a:solidFill>
                <a:sym typeface="Symbol" pitchFamily="18" charset="2"/>
              </a:rPr>
              <a:t>d</a:t>
            </a:r>
            <a:endParaRPr lang="en-US" sz="2400" dirty="0">
              <a:solidFill>
                <a:srgbClr val="C00000"/>
              </a:solidFill>
              <a:sym typeface="Symbol" pitchFamily="18" charset="2"/>
            </a:endParaRPr>
          </a:p>
          <a:p>
            <a:pPr>
              <a:defRPr/>
            </a:pPr>
            <a:r>
              <a:rPr lang="en-US" sz="3200" dirty="0">
                <a:sym typeface="Symbol" pitchFamily="18" charset="2"/>
              </a:rPr>
              <a:t>Input</a:t>
            </a:r>
            <a:r>
              <a:rPr lang="en-US" sz="3200" b="1" dirty="0">
                <a:sym typeface="Symbol" pitchFamily="18" charset="2"/>
              </a:rPr>
              <a:t>: </a:t>
            </a:r>
            <a:r>
              <a:rPr lang="en-US" sz="3200" dirty="0" err="1">
                <a:sym typeface="Symbol" pitchFamily="18" charset="2"/>
              </a:rPr>
              <a:t>abbcde</a:t>
            </a:r>
            <a:endParaRPr lang="en-US" sz="3200" dirty="0">
              <a:sym typeface="Symbol" pitchFamily="18" charset="2"/>
            </a:endParaRPr>
          </a:p>
          <a:p>
            <a:pPr>
              <a:defRPr/>
            </a:pPr>
            <a:r>
              <a:rPr lang="en-US" dirty="0">
                <a:sym typeface="Symbol" pitchFamily="18" charset="2"/>
              </a:rPr>
              <a:t>Steps: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3600" b="1" dirty="0" err="1">
                <a:solidFill>
                  <a:srgbClr val="009A44"/>
                </a:solidFill>
                <a:sym typeface="Symbol" pitchFamily="18" charset="2"/>
              </a:rPr>
              <a:t>a</a:t>
            </a:r>
            <a:r>
              <a:rPr lang="en-US" sz="3600" b="1" u="sng" dirty="0" err="1">
                <a:solidFill>
                  <a:srgbClr val="009A44"/>
                </a:solidFill>
                <a:sym typeface="Symbol" pitchFamily="18" charset="2"/>
              </a:rPr>
              <a:t>b</a:t>
            </a:r>
            <a:r>
              <a:rPr lang="en-US" sz="3600" b="1" dirty="0" err="1">
                <a:solidFill>
                  <a:srgbClr val="009A44"/>
                </a:solidFill>
                <a:sym typeface="Symbol" pitchFamily="18" charset="2"/>
              </a:rPr>
              <a:t>bcde</a:t>
            </a:r>
            <a:r>
              <a:rPr lang="en-US" sz="3600" b="1" dirty="0">
                <a:solidFill>
                  <a:srgbClr val="009A44"/>
                </a:solidFill>
                <a:sym typeface="Symbol" pitchFamily="18" charset="2"/>
              </a:rPr>
              <a:t> </a:t>
            </a:r>
            <a:r>
              <a:rPr lang="en-US" sz="3600" b="1" dirty="0">
                <a:solidFill>
                  <a:srgbClr val="009A44"/>
                </a:solidFill>
                <a:sym typeface="Symbol"/>
              </a:rPr>
              <a:t></a:t>
            </a:r>
            <a:r>
              <a:rPr lang="en-US" sz="3600" b="1" dirty="0" err="1">
                <a:solidFill>
                  <a:srgbClr val="009A44"/>
                </a:solidFill>
                <a:sym typeface="Symbol" pitchFamily="18" charset="2"/>
              </a:rPr>
              <a:t>aAbcde</a:t>
            </a:r>
            <a:r>
              <a:rPr lang="en-US" sz="3600" b="1" dirty="0" err="1">
                <a:solidFill>
                  <a:srgbClr val="009A44"/>
                </a:solidFill>
                <a:sym typeface="Symbol"/>
              </a:rPr>
              <a:t></a:t>
            </a:r>
            <a:r>
              <a:rPr lang="en-US" sz="3600" b="1" dirty="0" err="1">
                <a:solidFill>
                  <a:srgbClr val="009A44"/>
                </a:solidFill>
                <a:sym typeface="Symbol" pitchFamily="18" charset="2"/>
              </a:rPr>
              <a:t>aAde</a:t>
            </a:r>
            <a:r>
              <a:rPr lang="en-US" sz="3600" b="1" dirty="0" err="1">
                <a:solidFill>
                  <a:srgbClr val="009A44"/>
                </a:solidFill>
                <a:sym typeface="Symbol"/>
              </a:rPr>
              <a:t></a:t>
            </a:r>
            <a:r>
              <a:rPr lang="en-US" sz="3600" b="1" dirty="0" err="1">
                <a:solidFill>
                  <a:srgbClr val="009A44"/>
                </a:solidFill>
                <a:sym typeface="Symbol" pitchFamily="18" charset="2"/>
              </a:rPr>
              <a:t>aABe</a:t>
            </a:r>
            <a:r>
              <a:rPr lang="en-US" sz="3600" b="1" dirty="0" err="1">
                <a:solidFill>
                  <a:srgbClr val="009A44"/>
                </a:solidFill>
                <a:sym typeface="Symbol"/>
              </a:rPr>
              <a:t></a:t>
            </a:r>
            <a:r>
              <a:rPr lang="en-US" sz="3600" b="1" dirty="0" err="1">
                <a:solidFill>
                  <a:srgbClr val="009A44"/>
                </a:solidFill>
                <a:sym typeface="Symbol" pitchFamily="18" charset="2"/>
              </a:rPr>
              <a:t>S</a:t>
            </a:r>
            <a:endParaRPr lang="en-US" sz="3600" b="1" dirty="0">
              <a:solidFill>
                <a:srgbClr val="009A44"/>
              </a:solidFill>
              <a:sym typeface="Symbol" pitchFamily="18" charset="2"/>
            </a:endParaRPr>
          </a:p>
          <a:p>
            <a:pPr lvl="2">
              <a:defRPr/>
            </a:pPr>
            <a:r>
              <a:rPr lang="en-US" sz="3600" b="1" dirty="0" err="1">
                <a:sym typeface="Symbol" pitchFamily="18" charset="2"/>
              </a:rPr>
              <a:t>abbcde</a:t>
            </a:r>
            <a:r>
              <a:rPr lang="en-US" sz="3600" dirty="0">
                <a:sym typeface="Symbol" pitchFamily="18" charset="2"/>
              </a:rPr>
              <a:t> can be reduced to </a:t>
            </a:r>
            <a:r>
              <a:rPr lang="en-US" sz="3600" b="1" dirty="0">
                <a:sym typeface="Symbol" pitchFamily="18" charset="2"/>
              </a:rPr>
              <a:t>S</a:t>
            </a:r>
            <a:r>
              <a:rPr lang="en-US" sz="3600" dirty="0">
                <a:sym typeface="Symbol" pitchFamily="18" charset="2"/>
              </a:rPr>
              <a:t> (</a:t>
            </a:r>
            <a:r>
              <a:rPr lang="en-US" sz="3600" b="1" dirty="0">
                <a:sym typeface="Symbol" pitchFamily="18" charset="2"/>
              </a:rPr>
              <a:t>goal symbol</a:t>
            </a:r>
            <a:r>
              <a:rPr lang="en-US" sz="3600" dirty="0">
                <a:sym typeface="Symbol" pitchFamily="18" charset="2"/>
              </a:rPr>
              <a:t>)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en-US" sz="3600" b="1" dirty="0">
              <a:solidFill>
                <a:srgbClr val="009A44"/>
              </a:solidFill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>
              <a:sym typeface="Symbol" pitchFamily="18" charset="2"/>
            </a:endParaRPr>
          </a:p>
          <a:p>
            <a:pPr lvl="2" eaLnBrk="1" hangingPunct="1">
              <a:lnSpc>
                <a:spcPct val="90000"/>
              </a:lnSpc>
              <a:defRPr/>
            </a:pPr>
            <a:endParaRPr lang="en-US" sz="2200" dirty="0">
              <a:solidFill>
                <a:srgbClr val="FF0000"/>
              </a:solidFill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/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27224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9" grpId="0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84" y="156411"/>
            <a:ext cx="9035716" cy="67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86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73" y="96253"/>
            <a:ext cx="9144000" cy="676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48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30" y="122830"/>
            <a:ext cx="9284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22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442" y="365126"/>
            <a:ext cx="8346908" cy="1325563"/>
          </a:xfrm>
        </p:spPr>
        <p:txBody>
          <a:bodyPr/>
          <a:lstStyle/>
          <a:p>
            <a:r>
              <a:rPr lang="en-US" dirty="0"/>
              <a:t>GOTO Function (transitions)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442" y="1790591"/>
            <a:ext cx="8710863" cy="478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563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84" y="156411"/>
            <a:ext cx="9035716" cy="6701589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3729788" y="1058779"/>
            <a:ext cx="276727" cy="433137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8706916">
            <a:off x="4041606" y="953769"/>
            <a:ext cx="338894" cy="66528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9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the LR(0) Automaton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512" y="1915511"/>
            <a:ext cx="8774657" cy="4697009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The main idea behind Simple LR parsing is to build </a:t>
            </a:r>
            <a:r>
              <a:rPr lang="en-US" sz="3600" b="1" dirty="0"/>
              <a:t>LR(0) automaton </a:t>
            </a:r>
            <a:r>
              <a:rPr lang="en-US" sz="3600" dirty="0"/>
              <a:t>from the grammar </a:t>
            </a:r>
            <a:r>
              <a:rPr lang="en-US" sz="3600" i="1" dirty="0"/>
              <a:t>where</a:t>
            </a:r>
          </a:p>
          <a:p>
            <a:pPr lvl="1"/>
            <a:r>
              <a:rPr lang="en-US" sz="3600" dirty="0">
                <a:solidFill>
                  <a:srgbClr val="C00000"/>
                </a:solidFill>
              </a:rPr>
              <a:t>States =  Sets of Items</a:t>
            </a:r>
          </a:p>
          <a:p>
            <a:pPr lvl="1"/>
            <a:r>
              <a:rPr lang="en-US" sz="3600" dirty="0">
                <a:solidFill>
                  <a:srgbClr val="C00000"/>
                </a:solidFill>
              </a:rPr>
              <a:t>Transitions = GOTO functions</a:t>
            </a:r>
          </a:p>
          <a:p>
            <a:r>
              <a:rPr lang="en-US" sz="4000" dirty="0"/>
              <a:t>How LR(0) automata help with shift-reduce decision?</a:t>
            </a:r>
          </a:p>
          <a:p>
            <a:pPr lvl="1"/>
            <a:r>
              <a:rPr lang="en-US" sz="3600" dirty="0">
                <a:solidFill>
                  <a:srgbClr val="C00000"/>
                </a:solidFill>
              </a:rPr>
              <a:t>Being in state, say, j, perform </a:t>
            </a:r>
            <a:r>
              <a:rPr lang="en-US" sz="3600" b="1" dirty="0">
                <a:solidFill>
                  <a:srgbClr val="C00000"/>
                </a:solidFill>
              </a:rPr>
              <a:t>shift</a:t>
            </a:r>
            <a:r>
              <a:rPr lang="en-US" sz="3600" dirty="0">
                <a:solidFill>
                  <a:srgbClr val="C00000"/>
                </a:solidFill>
              </a:rPr>
              <a:t> on input ‘a’ if there is a transition on ‘a’</a:t>
            </a:r>
          </a:p>
          <a:p>
            <a:pPr lvl="1"/>
            <a:r>
              <a:rPr lang="en-US" sz="3600" dirty="0">
                <a:solidFill>
                  <a:srgbClr val="C00000"/>
                </a:solidFill>
              </a:rPr>
              <a:t>Else perform </a:t>
            </a:r>
            <a:r>
              <a:rPr lang="en-US" sz="3600" b="1" dirty="0">
                <a:solidFill>
                  <a:srgbClr val="C00000"/>
                </a:solidFill>
              </a:rPr>
              <a:t>reduce</a:t>
            </a:r>
            <a:r>
              <a:rPr lang="en-US" sz="3600" dirty="0">
                <a:solidFill>
                  <a:srgbClr val="C00000"/>
                </a:solidFill>
              </a:rPr>
              <a:t> using items in </a:t>
            </a:r>
            <a:r>
              <a:rPr lang="en-US" sz="3600" b="1" dirty="0">
                <a:solidFill>
                  <a:srgbClr val="C00000"/>
                </a:solidFill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63701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48" y="96253"/>
            <a:ext cx="8903368" cy="6593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34"/>
            <a:ext cx="9144000" cy="67651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28600"/>
            <a:ext cx="1636295" cy="4692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 4.43</a:t>
            </a:r>
          </a:p>
        </p:txBody>
      </p:sp>
      <p:sp>
        <p:nvSpPr>
          <p:cNvPr id="6" name="Rectangle 5"/>
          <p:cNvSpPr/>
          <p:nvPr/>
        </p:nvSpPr>
        <p:spPr>
          <a:xfrm>
            <a:off x="2303189" y="6478066"/>
            <a:ext cx="2634915" cy="26131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Fig:4.34:The Parse of id*id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090057" y="1027907"/>
            <a:ext cx="3336053" cy="4592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3362814">
            <a:off x="5108168" y="2752808"/>
            <a:ext cx="397585" cy="132994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9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Csci465</a:t>
            </a:r>
          </a:p>
        </p:txBody>
      </p:sp>
      <p:sp>
        <p:nvSpPr>
          <p:cNvPr id="1146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9BD38A4-2563-40D1-A9A4-0FEFD52132DB}" type="slidenum">
              <a:rPr lang="en-US" altLang="en-US"/>
              <a:pPr eaLnBrk="1" hangingPunct="1"/>
              <a:t>57</a:t>
            </a:fld>
            <a:endParaRPr lang="en-US" altLang="en-US"/>
          </a:p>
        </p:txBody>
      </p:sp>
      <p:sp>
        <p:nvSpPr>
          <p:cNvPr id="737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9075" y="214313"/>
            <a:ext cx="8734926" cy="1462087"/>
          </a:xfrm>
          <a:solidFill>
            <a:srgbClr val="00B050"/>
          </a:solidFill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bg1"/>
                </a:solidFill>
              </a:rPr>
              <a:t>Architecture of LR Parsing</a:t>
            </a:r>
          </a:p>
        </p:txBody>
      </p:sp>
      <p:pic>
        <p:nvPicPr>
          <p:cNvPr id="1146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84" y="1676400"/>
            <a:ext cx="8085221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486677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Algorithims:4.44: LR Parsing algorism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56454"/>
            <a:ext cx="8414866" cy="422265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INPUT: An input string w and </a:t>
            </a:r>
            <a:r>
              <a:rPr lang="en-US" dirty="0" err="1">
                <a:solidFill>
                  <a:srgbClr val="C00000"/>
                </a:solidFill>
              </a:rPr>
              <a:t>LR_Parsing</a:t>
            </a:r>
            <a:r>
              <a:rPr lang="en-US" dirty="0">
                <a:solidFill>
                  <a:srgbClr val="C00000"/>
                </a:solidFill>
              </a:rPr>
              <a:t> Table</a:t>
            </a:r>
          </a:p>
          <a:p>
            <a:r>
              <a:rPr lang="en-US" dirty="0">
                <a:solidFill>
                  <a:srgbClr val="00B050"/>
                </a:solidFill>
              </a:rPr>
              <a:t>Output: If w is in L(G), perform the reduction steps of bottom-up parse for w; otherwise, an error indication</a:t>
            </a:r>
          </a:p>
          <a:p>
            <a:r>
              <a:rPr lang="en-US" dirty="0"/>
              <a:t>Methods: Initially, the passer has </a:t>
            </a:r>
            <a:r>
              <a:rPr lang="en-US" dirty="0">
                <a:solidFill>
                  <a:srgbClr val="00B0F0"/>
                </a:solidFill>
              </a:rPr>
              <a:t>s</a:t>
            </a:r>
            <a:r>
              <a:rPr lang="en-US" baseline="-25000" dirty="0">
                <a:solidFill>
                  <a:srgbClr val="00B0F0"/>
                </a:solidFill>
              </a:rPr>
              <a:t>0</a:t>
            </a:r>
            <a:r>
              <a:rPr lang="en-US" dirty="0"/>
              <a:t> on its stack, and </a:t>
            </a:r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dirty="0">
                <a:solidFill>
                  <a:srgbClr val="FF0000"/>
                </a:solidFill>
              </a:rPr>
              <a:t>$</a:t>
            </a:r>
            <a:r>
              <a:rPr lang="en-US" dirty="0"/>
              <a:t> in the input buffer.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8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187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E2D728E-7049-4553-8B95-D37A972C36AC}" type="slidenum">
              <a:rPr lang="en-US" altLang="en-US"/>
              <a:pPr eaLnBrk="1" hangingPunct="1"/>
              <a:t>59</a:t>
            </a:fld>
            <a:endParaRPr lang="en-US" alt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128210" y="3958390"/>
            <a:ext cx="878306" cy="1203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184"/>
            <a:ext cx="9144000" cy="558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508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9830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9447A88-6768-445C-B7EB-1850F1CBFD53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65126"/>
            <a:ext cx="851535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Reverses Rightmost Derivation (</a:t>
            </a:r>
            <a:r>
              <a:rPr lang="en-US" dirty="0" err="1"/>
              <a:t>rm</a:t>
            </a:r>
            <a:r>
              <a:rPr lang="en-US" dirty="0"/>
              <a:t>) </a:t>
            </a:r>
          </a:p>
        </p:txBody>
      </p:sp>
      <p:sp>
        <p:nvSpPr>
          <p:cNvPr id="983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1687" y="1845243"/>
            <a:ext cx="7886700" cy="4222657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Using Reverse Rightmost derivation starting from S</a:t>
            </a:r>
          </a:p>
          <a:p>
            <a:pPr lvl="1" eaLnBrk="1" hangingPunct="1"/>
            <a:r>
              <a:rPr lang="en-US" altLang="en-US" sz="3200" dirty="0" err="1">
                <a:solidFill>
                  <a:schemeClr val="accent2"/>
                </a:solidFill>
              </a:rPr>
              <a:t>S</a:t>
            </a:r>
            <a:r>
              <a:rPr lang="en-US" altLang="en-US" sz="3200" dirty="0" err="1">
                <a:solidFill>
                  <a:schemeClr val="accent2"/>
                </a:solidFill>
                <a:sym typeface="Symbol" panose="05050102010706020507" pitchFamily="18" charset="2"/>
              </a:rPr>
              <a:t></a:t>
            </a:r>
            <a:r>
              <a:rPr lang="en-US" altLang="en-US" sz="3200" baseline="-25000" dirty="0" err="1">
                <a:solidFill>
                  <a:schemeClr val="accent2"/>
                </a:solidFill>
                <a:sym typeface="Symbol" panose="05050102010706020507" pitchFamily="18" charset="2"/>
              </a:rPr>
              <a:t>rm</a:t>
            </a:r>
            <a:r>
              <a:rPr lang="en-US" altLang="en-US" sz="3200" dirty="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en-US" sz="3200" dirty="0" err="1">
                <a:solidFill>
                  <a:schemeClr val="accent2"/>
                </a:solidFill>
                <a:sym typeface="Symbol" panose="05050102010706020507" pitchFamily="18" charset="2"/>
              </a:rPr>
              <a:t>aABe</a:t>
            </a:r>
            <a:r>
              <a:rPr lang="en-US" altLang="en-US" sz="3200" baseline="-25000" dirty="0" err="1">
                <a:solidFill>
                  <a:schemeClr val="accent2"/>
                </a:solidFill>
                <a:sym typeface="Symbol" panose="05050102010706020507" pitchFamily="18" charset="2"/>
              </a:rPr>
              <a:t>rm</a:t>
            </a:r>
            <a:r>
              <a:rPr lang="en-US" altLang="en-US" sz="3200" dirty="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en-US" sz="3200" dirty="0" err="1">
                <a:solidFill>
                  <a:schemeClr val="accent2"/>
                </a:solidFill>
                <a:sym typeface="Symbol" panose="05050102010706020507" pitchFamily="18" charset="2"/>
              </a:rPr>
              <a:t>aAde</a:t>
            </a:r>
            <a:r>
              <a:rPr lang="en-US" altLang="en-US" sz="3200" dirty="0">
                <a:solidFill>
                  <a:schemeClr val="accent2"/>
                </a:solidFill>
                <a:sym typeface="Symbol" panose="05050102010706020507" pitchFamily="18" charset="2"/>
              </a:rPr>
              <a:t> </a:t>
            </a:r>
            <a:r>
              <a:rPr lang="en-US" altLang="en-US" sz="3200" baseline="-25000" dirty="0" err="1">
                <a:solidFill>
                  <a:schemeClr val="accent2"/>
                </a:solidFill>
                <a:sym typeface="Symbol" panose="05050102010706020507" pitchFamily="18" charset="2"/>
              </a:rPr>
              <a:t>rm</a:t>
            </a:r>
            <a:r>
              <a:rPr lang="en-US" altLang="en-US" sz="3200" dirty="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en-US" sz="3200" dirty="0" err="1">
                <a:solidFill>
                  <a:schemeClr val="accent2"/>
                </a:solidFill>
                <a:sym typeface="Symbol" panose="05050102010706020507" pitchFamily="18" charset="2"/>
              </a:rPr>
              <a:t>aAbcde</a:t>
            </a:r>
            <a:r>
              <a:rPr lang="en-US" altLang="en-US" sz="3200" baseline="-25000" dirty="0" err="1">
                <a:solidFill>
                  <a:schemeClr val="accent2"/>
                </a:solidFill>
                <a:sym typeface="Symbol" panose="05050102010706020507" pitchFamily="18" charset="2"/>
              </a:rPr>
              <a:t>rm</a:t>
            </a:r>
            <a:r>
              <a:rPr lang="en-US" altLang="en-US" sz="3200" dirty="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en-US" sz="3200" dirty="0" err="1">
                <a:solidFill>
                  <a:schemeClr val="accent2"/>
                </a:solidFill>
                <a:sym typeface="Symbol" panose="05050102010706020507" pitchFamily="18" charset="2"/>
              </a:rPr>
              <a:t>abbcde</a:t>
            </a:r>
            <a:endParaRPr lang="en-US" altLang="en-US" sz="3200" dirty="0">
              <a:solidFill>
                <a:schemeClr val="accent2"/>
              </a:solidFill>
              <a:sym typeface="Symbol" panose="05050102010706020507" pitchFamily="18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1687" y="4527004"/>
            <a:ext cx="2200275" cy="16954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90000"/>
              </a:lnSpc>
              <a:defRPr/>
            </a:pPr>
            <a:r>
              <a:rPr lang="en-US" sz="2000" dirty="0" err="1">
                <a:solidFill>
                  <a:schemeClr val="tx1"/>
                </a:solidFill>
              </a:rPr>
              <a:t>S</a:t>
            </a:r>
            <a:r>
              <a:rPr lang="en-US" sz="2000" dirty="0" err="1">
                <a:solidFill>
                  <a:schemeClr val="tx1"/>
                </a:solidFill>
                <a:sym typeface="Symbol" pitchFamily="18" charset="2"/>
              </a:rPr>
              <a:t>aABe</a:t>
            </a:r>
            <a:endParaRPr lang="en-US" sz="2000" dirty="0">
              <a:solidFill>
                <a:schemeClr val="tx1"/>
              </a:solidFill>
              <a:sym typeface="Symbol" pitchFamily="18" charset="2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sz="2000" dirty="0" err="1">
                <a:solidFill>
                  <a:schemeClr val="tx1"/>
                </a:solidFill>
              </a:rPr>
              <a:t>A</a:t>
            </a:r>
            <a:r>
              <a:rPr lang="en-US" sz="2000" dirty="0" err="1">
                <a:solidFill>
                  <a:schemeClr val="tx1"/>
                </a:solidFill>
                <a:sym typeface="Symbol" pitchFamily="18" charset="2"/>
              </a:rPr>
              <a:t>Abc|b</a:t>
            </a:r>
            <a:endParaRPr lang="en-US" sz="2000" dirty="0">
              <a:solidFill>
                <a:schemeClr val="tx1"/>
              </a:solidFill>
              <a:sym typeface="Symbol" pitchFamily="18" charset="2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sz="2000" dirty="0" err="1">
                <a:solidFill>
                  <a:schemeClr val="tx1"/>
                </a:solidFill>
              </a:rPr>
              <a:t>B</a:t>
            </a:r>
            <a:r>
              <a:rPr lang="en-US" sz="2000" dirty="0" err="1">
                <a:solidFill>
                  <a:schemeClr val="tx1"/>
                </a:solidFill>
                <a:sym typeface="Symbol" pitchFamily="18" charset="2"/>
              </a:rPr>
              <a:t>d</a:t>
            </a:r>
            <a:endParaRPr lang="en-US" sz="2000" dirty="0">
              <a:solidFill>
                <a:schemeClr val="tx1"/>
              </a:solidFill>
              <a:sym typeface="Symbol" pitchFamily="18" charset="2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1141498" y="3959195"/>
            <a:ext cx="5715000" cy="2406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94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3" y="100219"/>
            <a:ext cx="9144000" cy="651013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20558968">
            <a:off x="1199575" y="4787766"/>
            <a:ext cx="3532752" cy="205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8025" y="5265817"/>
            <a:ext cx="2562725" cy="677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Shift state 5 in stack</a:t>
            </a:r>
          </a:p>
        </p:txBody>
      </p:sp>
    </p:spTree>
    <p:extLst>
      <p:ext uri="{BB962C8B-B14F-4D97-AF65-F5344CB8AC3E}">
        <p14:creationId xmlns:p14="http://schemas.microsoft.com/office/powerpoint/2010/main" val="72402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42"/>
            <a:ext cx="9144000" cy="651013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1806862" y="4555063"/>
            <a:ext cx="3285418" cy="23961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1616" y="4355528"/>
            <a:ext cx="2117558" cy="87830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 using Rule 6</a:t>
            </a:r>
          </a:p>
        </p:txBody>
      </p:sp>
    </p:spTree>
    <p:extLst>
      <p:ext uri="{BB962C8B-B14F-4D97-AF65-F5344CB8AC3E}">
        <p14:creationId xmlns:p14="http://schemas.microsoft.com/office/powerpoint/2010/main" val="32110777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42"/>
            <a:ext cx="9144000" cy="65101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8595" y="4299347"/>
            <a:ext cx="2117558" cy="87830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 using Rule 6</a:t>
            </a:r>
          </a:p>
        </p:txBody>
      </p:sp>
      <p:sp>
        <p:nvSpPr>
          <p:cNvPr id="7" name="Right Arrow 6"/>
          <p:cNvSpPr/>
          <p:nvPr/>
        </p:nvSpPr>
        <p:spPr>
          <a:xfrm rot="19776894">
            <a:off x="1646896" y="2749775"/>
            <a:ext cx="5644475" cy="23726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97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9144000" cy="628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858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3" y="100219"/>
            <a:ext cx="9144000" cy="65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659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39863"/>
          </a:xfrm>
          <a:solidFill>
            <a:srgbClr val="009A44"/>
          </a:solid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 of Using parsing Table on id*</a:t>
            </a:r>
            <a:r>
              <a:rPr lang="en-US" dirty="0" err="1">
                <a:solidFill>
                  <a:schemeClr val="bg1"/>
                </a:solidFill>
              </a:rPr>
              <a:t>id+id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98182" y="2755901"/>
            <a:ext cx="4344366" cy="319537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72172" y="1743583"/>
            <a:ext cx="4216828" cy="420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3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3926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88024CD-65B0-4F15-9607-83BEE3D5E3C0}" type="slidenum">
              <a:rPr lang="en-US" altLang="en-US"/>
              <a:pPr eaLnBrk="1" hangingPunct="1"/>
              <a:t>66</a:t>
            </a:fld>
            <a:endParaRPr lang="en-US" altLang="en-US" dirty="0"/>
          </a:p>
        </p:txBody>
      </p:sp>
      <p:sp>
        <p:nvSpPr>
          <p:cNvPr id="94212" name="Rectangle 2"/>
          <p:cNvSpPr>
            <a:spLocks noGrp="1" noChangeArrowheads="1"/>
          </p:cNvSpPr>
          <p:nvPr>
            <p:ph type="title"/>
          </p:nvPr>
        </p:nvSpPr>
        <p:spPr>
          <a:xfrm>
            <a:off x="123322" y="208715"/>
            <a:ext cx="8755565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Constructing SLR-parsing Tables</a:t>
            </a:r>
          </a:p>
        </p:txBody>
      </p:sp>
      <p:sp>
        <p:nvSpPr>
          <p:cNvPr id="1208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322" y="1804737"/>
            <a:ext cx="9020678" cy="505326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400" dirty="0"/>
              <a:t>Assume Grammar G’</a:t>
            </a:r>
          </a:p>
          <a:p>
            <a:pPr marL="800100" lvl="1" indent="-34290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Build  C = {I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,I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,…,I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} for G’</a:t>
            </a:r>
          </a:p>
          <a:p>
            <a:pPr marL="800100" lvl="1" indent="-34290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dirty="0">
                <a:solidFill>
                  <a:srgbClr val="009A44"/>
                </a:solidFill>
              </a:rPr>
              <a:t>Construct State </a:t>
            </a:r>
            <a:r>
              <a:rPr lang="en-US" dirty="0" err="1">
                <a:solidFill>
                  <a:srgbClr val="009A44"/>
                </a:solidFill>
              </a:rPr>
              <a:t>i</a:t>
            </a:r>
            <a:r>
              <a:rPr lang="en-US" dirty="0">
                <a:solidFill>
                  <a:srgbClr val="009A44"/>
                </a:solidFill>
              </a:rPr>
              <a:t> using </a:t>
            </a:r>
            <a:r>
              <a:rPr lang="en-US" i="1" dirty="0">
                <a:solidFill>
                  <a:srgbClr val="009A44"/>
                </a:solidFill>
              </a:rPr>
              <a:t>I</a:t>
            </a:r>
            <a:r>
              <a:rPr lang="en-US" baseline="-25000" dirty="0">
                <a:solidFill>
                  <a:srgbClr val="009A44"/>
                </a:solidFill>
              </a:rPr>
              <a:t>i</a:t>
            </a:r>
          </a:p>
          <a:p>
            <a:pPr marL="800100" lvl="1" indent="-34290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dirty="0">
                <a:solidFill>
                  <a:srgbClr val="0070C0"/>
                </a:solidFill>
              </a:rPr>
              <a:t>The parsing actions for state 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 are determined as follows</a:t>
            </a:r>
          </a:p>
          <a:p>
            <a:pPr marL="1257300" lvl="2" indent="-342900" eaLnBrk="1" hangingPunct="1">
              <a:lnSpc>
                <a:spcPct val="80000"/>
              </a:lnSpc>
              <a:buFont typeface="+mj-lt"/>
              <a:buAutoNum type="alphaLcParenR"/>
              <a:defRPr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If [A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.a] is in 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I</a:t>
            </a:r>
            <a:r>
              <a:rPr lang="en-US" sz="2400" i="1" baseline="-25000" dirty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i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, and GOTO(I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i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, a) =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I</a:t>
            </a:r>
            <a:r>
              <a:rPr lang="en-US" sz="2400" baseline="-25000" dirty="0" err="1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j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, then action [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I,a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] = 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s</a:t>
            </a:r>
            <a:r>
              <a:rPr lang="en-US" sz="2400" baseline="-25000" dirty="0" err="1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J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 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(shift state j)</a:t>
            </a:r>
          </a:p>
          <a:p>
            <a:pPr marL="1257300" lvl="2" indent="-342900" eaLnBrk="1" hangingPunct="1">
              <a:lnSpc>
                <a:spcPct val="80000"/>
              </a:lnSpc>
              <a:buFont typeface="+mj-lt"/>
              <a:buAutoNum type="alphaLcParenR"/>
              <a:defRPr/>
            </a:pPr>
            <a:r>
              <a:rPr lang="en-US" sz="2400" dirty="0">
                <a:solidFill>
                  <a:srgbClr val="C00000"/>
                </a:solidFill>
                <a:sym typeface="Symbol" pitchFamily="18" charset="2"/>
              </a:rPr>
              <a:t>If [</a:t>
            </a:r>
            <a:r>
              <a:rPr lang="en-US" sz="2400" dirty="0">
                <a:solidFill>
                  <a:srgbClr val="C00000"/>
                </a:solidFill>
              </a:rPr>
              <a:t>A</a:t>
            </a:r>
            <a:r>
              <a:rPr lang="en-US" sz="2400" dirty="0">
                <a:solidFill>
                  <a:srgbClr val="C00000"/>
                </a:solidFill>
                <a:sym typeface="Symbol" pitchFamily="18" charset="2"/>
              </a:rPr>
              <a:t>.] is in </a:t>
            </a:r>
            <a:r>
              <a:rPr lang="en-US" sz="2400" i="1" dirty="0">
                <a:solidFill>
                  <a:srgbClr val="C00000"/>
                </a:solidFill>
                <a:sym typeface="Symbol" pitchFamily="18" charset="2"/>
              </a:rPr>
              <a:t>I</a:t>
            </a:r>
            <a:r>
              <a:rPr lang="en-US" sz="2400" i="1" baseline="-25000" dirty="0">
                <a:solidFill>
                  <a:srgbClr val="C00000"/>
                </a:solidFill>
                <a:sym typeface="Symbol" pitchFamily="18" charset="2"/>
              </a:rPr>
              <a:t>i</a:t>
            </a:r>
            <a:r>
              <a:rPr lang="en-US" sz="2400" dirty="0">
                <a:solidFill>
                  <a:srgbClr val="C00000"/>
                </a:solidFill>
                <a:sym typeface="Symbol" pitchFamily="18" charset="2"/>
              </a:rPr>
              <a:t>, then action[I</a:t>
            </a:r>
            <a:r>
              <a:rPr lang="en-US" sz="2400" baseline="-25000" dirty="0">
                <a:solidFill>
                  <a:srgbClr val="C00000"/>
                </a:solidFill>
                <a:sym typeface="Symbol" pitchFamily="18" charset="2"/>
              </a:rPr>
              <a:t>i </a:t>
            </a:r>
            <a:r>
              <a:rPr lang="en-US" sz="2400" dirty="0">
                <a:solidFill>
                  <a:srgbClr val="C00000"/>
                </a:solidFill>
                <a:sym typeface="Symbol" pitchFamily="18" charset="2"/>
              </a:rPr>
              <a:t>,a] = reduce </a:t>
            </a:r>
            <a:r>
              <a:rPr lang="en-US" sz="2400" dirty="0" err="1">
                <a:solidFill>
                  <a:srgbClr val="C00000"/>
                </a:solidFill>
                <a:sym typeface="Symbol" pitchFamily="18" charset="2"/>
              </a:rPr>
              <a:t>Aa</a:t>
            </a:r>
            <a:r>
              <a:rPr lang="en-US" sz="2400" dirty="0">
                <a:solidFill>
                  <a:srgbClr val="C00000"/>
                </a:solidFill>
                <a:sym typeface="Symbol" pitchFamily="18" charset="2"/>
              </a:rPr>
              <a:t> for ALL a in Follow(A)  (assuming  A is not S’)</a:t>
            </a:r>
          </a:p>
          <a:p>
            <a:pPr marL="1257300" lvl="2" indent="-342900" eaLnBrk="1" hangingPunct="1">
              <a:lnSpc>
                <a:spcPct val="80000"/>
              </a:lnSpc>
              <a:buFont typeface="+mj-lt"/>
              <a:buAutoNum type="alphaLcParenR"/>
              <a:defRPr/>
            </a:pPr>
            <a:r>
              <a:rPr lang="en-US" sz="2400" dirty="0">
                <a:solidFill>
                  <a:srgbClr val="00B050"/>
                </a:solidFill>
                <a:sym typeface="Symbol" pitchFamily="18" charset="2"/>
              </a:rPr>
              <a:t>If [</a:t>
            </a:r>
            <a:r>
              <a:rPr lang="en-US" sz="2400" dirty="0">
                <a:solidFill>
                  <a:srgbClr val="00B050"/>
                </a:solidFill>
              </a:rPr>
              <a:t>S’</a:t>
            </a:r>
            <a:r>
              <a:rPr lang="en-US" sz="2400" dirty="0">
                <a:solidFill>
                  <a:srgbClr val="00B050"/>
                </a:solidFill>
                <a:sym typeface="Symbol" pitchFamily="18" charset="2"/>
              </a:rPr>
              <a:t>S.] is in </a:t>
            </a:r>
            <a:r>
              <a:rPr lang="en-US" sz="2400" i="1" dirty="0">
                <a:solidFill>
                  <a:srgbClr val="00B050"/>
                </a:solidFill>
                <a:sym typeface="Symbol" pitchFamily="18" charset="2"/>
              </a:rPr>
              <a:t>I</a:t>
            </a:r>
            <a:r>
              <a:rPr lang="en-US" sz="2400" i="1" baseline="-25000" dirty="0">
                <a:solidFill>
                  <a:srgbClr val="00B050"/>
                </a:solidFill>
                <a:sym typeface="Symbol" pitchFamily="18" charset="2"/>
              </a:rPr>
              <a:t>i</a:t>
            </a:r>
            <a:r>
              <a:rPr lang="en-US" sz="2400" dirty="0">
                <a:solidFill>
                  <a:srgbClr val="00B050"/>
                </a:solidFill>
                <a:sym typeface="Symbol" pitchFamily="18" charset="2"/>
              </a:rPr>
              <a:t>, then action[I</a:t>
            </a:r>
            <a:r>
              <a:rPr lang="en-US" sz="2400" baseline="-25000" dirty="0">
                <a:solidFill>
                  <a:srgbClr val="00B050"/>
                </a:solidFill>
                <a:sym typeface="Symbol" pitchFamily="18" charset="2"/>
              </a:rPr>
              <a:t>i</a:t>
            </a:r>
            <a:r>
              <a:rPr lang="en-US" sz="2400" dirty="0">
                <a:solidFill>
                  <a:srgbClr val="00B050"/>
                </a:solidFill>
                <a:sym typeface="Symbol" pitchFamily="18" charset="2"/>
              </a:rPr>
              <a:t>, $] = accept</a:t>
            </a:r>
          </a:p>
          <a:p>
            <a:pPr marL="800100" lvl="1" indent="-34290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dirty="0">
                <a:solidFill>
                  <a:srgbClr val="7030A0"/>
                </a:solidFill>
                <a:sym typeface="Symbol" pitchFamily="18" charset="2"/>
              </a:rPr>
              <a:t>The </a:t>
            </a:r>
            <a:r>
              <a:rPr lang="en-US" dirty="0" err="1">
                <a:solidFill>
                  <a:srgbClr val="7030A0"/>
                </a:solidFill>
                <a:sym typeface="Symbol" pitchFamily="18" charset="2"/>
              </a:rPr>
              <a:t>goto</a:t>
            </a:r>
            <a:r>
              <a:rPr lang="en-US" dirty="0">
                <a:solidFill>
                  <a:srgbClr val="7030A0"/>
                </a:solidFill>
                <a:sym typeface="Symbol" pitchFamily="18" charset="2"/>
              </a:rPr>
              <a:t> transition for state I</a:t>
            </a:r>
            <a:r>
              <a:rPr lang="en-US" baseline="-25000" dirty="0">
                <a:solidFill>
                  <a:srgbClr val="7030A0"/>
                </a:solidFill>
                <a:sym typeface="Symbol" pitchFamily="18" charset="2"/>
              </a:rPr>
              <a:t>i</a:t>
            </a:r>
            <a:r>
              <a:rPr lang="en-US" dirty="0">
                <a:solidFill>
                  <a:srgbClr val="7030A0"/>
                </a:solidFill>
                <a:sym typeface="Symbol" pitchFamily="18" charset="2"/>
              </a:rPr>
              <a:t> is build using non-terminal A: if </a:t>
            </a:r>
            <a:r>
              <a:rPr lang="en-US" dirty="0" err="1">
                <a:solidFill>
                  <a:srgbClr val="7030A0"/>
                </a:solidFill>
                <a:sym typeface="Symbol" pitchFamily="18" charset="2"/>
              </a:rPr>
              <a:t>goto</a:t>
            </a:r>
            <a:r>
              <a:rPr lang="en-US" dirty="0">
                <a:solidFill>
                  <a:srgbClr val="7030A0"/>
                </a:solidFill>
                <a:sym typeface="Symbol" pitchFamily="18" charset="2"/>
              </a:rPr>
              <a:t>(I</a:t>
            </a:r>
            <a:r>
              <a:rPr lang="en-US" baseline="-25000" dirty="0">
                <a:solidFill>
                  <a:srgbClr val="7030A0"/>
                </a:solidFill>
                <a:sym typeface="Symbol" pitchFamily="18" charset="2"/>
              </a:rPr>
              <a:t>i</a:t>
            </a:r>
            <a:r>
              <a:rPr lang="en-US" dirty="0">
                <a:solidFill>
                  <a:srgbClr val="7030A0"/>
                </a:solidFill>
                <a:sym typeface="Symbol" pitchFamily="18" charset="2"/>
              </a:rPr>
              <a:t>, A)=</a:t>
            </a:r>
            <a:r>
              <a:rPr lang="en-US" dirty="0" err="1">
                <a:solidFill>
                  <a:srgbClr val="7030A0"/>
                </a:solidFill>
                <a:sym typeface="Symbol" pitchFamily="18" charset="2"/>
              </a:rPr>
              <a:t>I</a:t>
            </a:r>
            <a:r>
              <a:rPr lang="en-US" baseline="-25000" dirty="0" err="1">
                <a:solidFill>
                  <a:srgbClr val="7030A0"/>
                </a:solidFill>
                <a:sym typeface="Symbol" pitchFamily="18" charset="2"/>
              </a:rPr>
              <a:t>j</a:t>
            </a:r>
            <a:r>
              <a:rPr lang="en-US" dirty="0">
                <a:solidFill>
                  <a:srgbClr val="7030A0"/>
                </a:solidFill>
                <a:sym typeface="Symbol" pitchFamily="18" charset="2"/>
              </a:rPr>
              <a:t>, then </a:t>
            </a:r>
            <a:r>
              <a:rPr lang="en-US" dirty="0" err="1">
                <a:solidFill>
                  <a:srgbClr val="7030A0"/>
                </a:solidFill>
                <a:sym typeface="Symbol" pitchFamily="18" charset="2"/>
              </a:rPr>
              <a:t>goto</a:t>
            </a:r>
            <a:r>
              <a:rPr lang="en-US" dirty="0">
                <a:solidFill>
                  <a:srgbClr val="7030A0"/>
                </a:solidFill>
                <a:sym typeface="Symbol" pitchFamily="18" charset="2"/>
              </a:rPr>
              <a:t>[</a:t>
            </a:r>
            <a:r>
              <a:rPr lang="en-US" dirty="0" err="1">
                <a:solidFill>
                  <a:srgbClr val="7030A0"/>
                </a:solidFill>
                <a:sym typeface="Symbol" pitchFamily="18" charset="2"/>
              </a:rPr>
              <a:t>I</a:t>
            </a:r>
            <a:r>
              <a:rPr lang="en-US" baseline="-25000" dirty="0" err="1">
                <a:solidFill>
                  <a:srgbClr val="7030A0"/>
                </a:solidFill>
                <a:sym typeface="Symbol" pitchFamily="18" charset="2"/>
              </a:rPr>
              <a:t>i</a:t>
            </a:r>
            <a:r>
              <a:rPr lang="en-US" dirty="0" err="1">
                <a:solidFill>
                  <a:srgbClr val="7030A0"/>
                </a:solidFill>
                <a:sym typeface="Symbol" pitchFamily="18" charset="2"/>
              </a:rPr>
              <a:t>,A</a:t>
            </a:r>
            <a:r>
              <a:rPr lang="en-US" dirty="0">
                <a:solidFill>
                  <a:srgbClr val="7030A0"/>
                </a:solidFill>
                <a:sym typeface="Symbol" pitchFamily="18" charset="2"/>
              </a:rPr>
              <a:t>]=J</a:t>
            </a:r>
          </a:p>
          <a:p>
            <a:pPr marL="800100" lvl="1" indent="-34290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dirty="0">
                <a:solidFill>
                  <a:srgbClr val="FF0000"/>
                </a:solidFill>
                <a:sym typeface="Symbol" pitchFamily="18" charset="2"/>
              </a:rPr>
              <a:t>All entries not defined by rule 2, 3 are made “error”</a:t>
            </a:r>
          </a:p>
          <a:p>
            <a:pPr marL="800100" lvl="1" indent="-34290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dirty="0">
                <a:sym typeface="Symbol" pitchFamily="18" charset="2"/>
              </a:rPr>
              <a:t>The initial state of the parser is the one constructed from the set of items containing [S’S.]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sz="1600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624834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7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 4.47: 1 (building table)</a:t>
            </a:r>
          </a:p>
        </p:txBody>
      </p:sp>
      <p:sp>
        <p:nvSpPr>
          <p:cNvPr id="140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Let us build the SLR table for the augmented expression grammar ( see fig .4.13). Consider the set of item I</a:t>
            </a:r>
            <a:r>
              <a:rPr lang="en-US" altLang="en-US" baseline="-25000" dirty="0"/>
              <a:t>0</a:t>
            </a:r>
            <a:r>
              <a:rPr lang="en-US" altLang="en-US" dirty="0"/>
              <a:t> as follows:</a:t>
            </a:r>
            <a:endParaRPr lang="en-US" altLang="en-US" baseline="-25000" dirty="0"/>
          </a:p>
          <a:p>
            <a:pPr lvl="1" eaLnBrk="1" hangingPunct="1"/>
            <a:r>
              <a:rPr lang="en-US" altLang="en-US" sz="2400" i="1" dirty="0"/>
              <a:t>E’</a:t>
            </a:r>
            <a:r>
              <a:rPr lang="en-US" altLang="en-US" sz="2400" i="1" dirty="0">
                <a:sym typeface="Symbol" panose="05050102010706020507" pitchFamily="18" charset="2"/>
              </a:rPr>
              <a:t>.E  </a:t>
            </a:r>
            <a:r>
              <a:rPr lang="en-US" altLang="en-US" sz="2400" dirty="0">
                <a:sym typeface="Symbol" panose="05050102010706020507" pitchFamily="18" charset="2"/>
              </a:rPr>
              <a:t>		</a:t>
            </a:r>
            <a:endParaRPr lang="en-US" altLang="en-US" sz="2400" b="1" dirty="0"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en-US" sz="2400" i="1" dirty="0"/>
              <a:t>E</a:t>
            </a:r>
            <a:r>
              <a:rPr lang="en-US" altLang="en-US" sz="2400" i="1" dirty="0">
                <a:sym typeface="Symbol" panose="05050102010706020507" pitchFamily="18" charset="2"/>
              </a:rPr>
              <a:t>.E </a:t>
            </a:r>
            <a:r>
              <a:rPr lang="en-US" altLang="en-US" sz="2400" b="1" i="1" dirty="0">
                <a:sym typeface="Symbol" panose="05050102010706020507" pitchFamily="18" charset="2"/>
              </a:rPr>
              <a:t>+</a:t>
            </a:r>
            <a:r>
              <a:rPr lang="en-US" altLang="en-US" sz="2400" i="1" dirty="0">
                <a:sym typeface="Symbol" panose="05050102010706020507" pitchFamily="18" charset="2"/>
              </a:rPr>
              <a:t> T  </a:t>
            </a:r>
            <a:r>
              <a:rPr lang="en-US" altLang="en-US" sz="2400" dirty="0">
                <a:sym typeface="Symbol" panose="05050102010706020507" pitchFamily="18" charset="2"/>
              </a:rPr>
              <a:t>	</a:t>
            </a:r>
            <a:endParaRPr lang="en-US" altLang="en-US" sz="2400" b="1" dirty="0"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en-US" sz="2400" i="1" dirty="0"/>
              <a:t>E</a:t>
            </a:r>
            <a:r>
              <a:rPr lang="en-US" altLang="en-US" sz="2400" i="1" dirty="0">
                <a:sym typeface="Symbol" panose="05050102010706020507" pitchFamily="18" charset="2"/>
              </a:rPr>
              <a:t> .T </a:t>
            </a:r>
            <a:r>
              <a:rPr lang="en-US" altLang="en-US" sz="2400" dirty="0">
                <a:sym typeface="Symbol" panose="05050102010706020507" pitchFamily="18" charset="2"/>
              </a:rPr>
              <a:t>		</a:t>
            </a:r>
          </a:p>
          <a:p>
            <a:pPr lvl="1" eaLnBrk="1" hangingPunct="1"/>
            <a:r>
              <a:rPr lang="en-US" altLang="en-US" sz="2400" i="1" dirty="0"/>
              <a:t>T</a:t>
            </a:r>
            <a:r>
              <a:rPr lang="en-US" altLang="en-US" sz="2400" i="1" dirty="0">
                <a:sym typeface="Symbol" panose="05050102010706020507" pitchFamily="18" charset="2"/>
              </a:rPr>
              <a:t>.T </a:t>
            </a:r>
            <a:r>
              <a:rPr lang="en-US" altLang="en-US" sz="2400" b="1" i="1" dirty="0">
                <a:sym typeface="Symbol" panose="05050102010706020507" pitchFamily="18" charset="2"/>
              </a:rPr>
              <a:t>*</a:t>
            </a:r>
            <a:r>
              <a:rPr lang="en-US" altLang="en-US" sz="2400" i="1" dirty="0">
                <a:sym typeface="Symbol" panose="05050102010706020507" pitchFamily="18" charset="2"/>
              </a:rPr>
              <a:t> F</a:t>
            </a:r>
            <a:r>
              <a:rPr lang="en-US" altLang="en-US" sz="2400" dirty="0">
                <a:sym typeface="Symbol" panose="05050102010706020507" pitchFamily="18" charset="2"/>
              </a:rPr>
              <a:t>	</a:t>
            </a:r>
            <a:endParaRPr lang="en-US" altLang="en-US" sz="2400" b="1" dirty="0"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en-US" sz="2400" i="1" dirty="0"/>
              <a:t>T</a:t>
            </a:r>
            <a:r>
              <a:rPr lang="en-US" altLang="en-US" sz="2400" i="1" dirty="0">
                <a:sym typeface="Symbol" panose="05050102010706020507" pitchFamily="18" charset="2"/>
              </a:rPr>
              <a:t>.F</a:t>
            </a:r>
            <a:r>
              <a:rPr lang="en-US" altLang="en-US" sz="2400" dirty="0">
                <a:sym typeface="Symbol" panose="05050102010706020507" pitchFamily="18" charset="2"/>
              </a:rPr>
              <a:t> 		</a:t>
            </a:r>
            <a:endParaRPr lang="en-US" altLang="en-US" sz="2400" b="1" dirty="0"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en-US" sz="2400" i="1" dirty="0">
                <a:solidFill>
                  <a:srgbClr val="0070C0"/>
                </a:solidFill>
              </a:rPr>
              <a:t>F</a:t>
            </a:r>
            <a:r>
              <a:rPr lang="en-US" altLang="en-US" sz="2400" i="1" dirty="0">
                <a:solidFill>
                  <a:srgbClr val="0070C0"/>
                </a:solidFill>
                <a:sym typeface="Symbol" panose="05050102010706020507" pitchFamily="18" charset="2"/>
              </a:rPr>
              <a:t> .</a:t>
            </a:r>
            <a:r>
              <a:rPr lang="en-US" altLang="en-US" sz="2400" b="1" i="1" dirty="0">
                <a:solidFill>
                  <a:srgbClr val="0070C0"/>
                </a:solidFill>
                <a:sym typeface="Symbol" panose="05050102010706020507" pitchFamily="18" charset="2"/>
              </a:rPr>
              <a:t>(</a:t>
            </a:r>
            <a:r>
              <a:rPr lang="en-US" altLang="en-US" sz="2400" i="1" dirty="0">
                <a:solidFill>
                  <a:srgbClr val="0070C0"/>
                </a:solidFill>
                <a:sym typeface="Symbol" panose="05050102010706020507" pitchFamily="18" charset="2"/>
              </a:rPr>
              <a:t>E</a:t>
            </a:r>
            <a:r>
              <a:rPr lang="en-US" altLang="en-US" sz="2400" b="1" i="1" dirty="0">
                <a:solidFill>
                  <a:srgbClr val="0070C0"/>
                </a:solidFill>
                <a:sym typeface="Symbol" panose="05050102010706020507" pitchFamily="18" charset="2"/>
              </a:rPr>
              <a:t>)</a:t>
            </a:r>
            <a:r>
              <a:rPr lang="en-US" altLang="en-US" sz="2400" i="1" dirty="0">
                <a:solidFill>
                  <a:srgbClr val="0070C0"/>
                </a:solidFill>
                <a:sym typeface="Symbol" panose="05050102010706020507" pitchFamily="18" charset="2"/>
              </a:rPr>
              <a:t>  </a:t>
            </a:r>
            <a:r>
              <a:rPr lang="en-US" altLang="en-US" sz="2400" dirty="0">
                <a:solidFill>
                  <a:srgbClr val="0070C0"/>
                </a:solidFill>
                <a:sym typeface="Symbol" panose="05050102010706020507" pitchFamily="18" charset="2"/>
              </a:rPr>
              <a:t>	</a:t>
            </a:r>
            <a:endParaRPr lang="en-US" altLang="en-US" sz="2400" b="1" dirty="0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en-US" sz="2400" i="1" dirty="0">
                <a:solidFill>
                  <a:srgbClr val="0070C0"/>
                </a:solidFill>
              </a:rPr>
              <a:t>F</a:t>
            </a:r>
            <a:r>
              <a:rPr lang="en-US" altLang="en-US" sz="2400" i="1" dirty="0">
                <a:solidFill>
                  <a:srgbClr val="0070C0"/>
                </a:solidFill>
                <a:sym typeface="Symbol" panose="05050102010706020507" pitchFamily="18" charset="2"/>
              </a:rPr>
              <a:t> .</a:t>
            </a:r>
            <a:r>
              <a:rPr lang="en-US" altLang="en-US" sz="2400" b="1" i="1" dirty="0">
                <a:solidFill>
                  <a:srgbClr val="0070C0"/>
                </a:solidFill>
                <a:sym typeface="Symbol" panose="05050102010706020507" pitchFamily="18" charset="2"/>
              </a:rPr>
              <a:t>id</a:t>
            </a:r>
            <a:r>
              <a:rPr lang="en-US" altLang="en-US" sz="2400" i="1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		</a:t>
            </a:r>
            <a:endParaRPr lang="en-US" altLang="en-US" sz="2400" b="1" dirty="0">
              <a:sym typeface="Symbol" panose="05050102010706020507" pitchFamily="18" charset="2"/>
            </a:endParaRPr>
          </a:p>
          <a:p>
            <a:endParaRPr lang="en-US" altLang="en-US" dirty="0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29FFD4C-F262-4310-9910-04A6A1ED360A}" type="slidenum">
              <a:rPr lang="en-US" altLang="en-US"/>
              <a:pPr eaLnBrk="1" hangingPunct="1"/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775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4131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BE6E17C-D7EC-4925-8E81-19B7BB990B9B}" type="slidenum">
              <a:rPr lang="en-US" altLang="en-US"/>
              <a:pPr eaLnBrk="1" hangingPunct="1"/>
              <a:t>68</a:t>
            </a:fld>
            <a:endParaRPr lang="en-US" altLang="en-US"/>
          </a:p>
        </p:txBody>
      </p:sp>
      <p:sp>
        <p:nvSpPr>
          <p:cNvPr id="952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Example 4.47: 2</a:t>
            </a:r>
          </a:p>
        </p:txBody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8274" y="2022568"/>
            <a:ext cx="7886700" cy="4222657"/>
          </a:xfrm>
        </p:spPr>
        <p:txBody>
          <a:bodyPr/>
          <a:lstStyle/>
          <a:p>
            <a:pPr eaLnBrk="1" hangingPunct="1"/>
            <a:r>
              <a:rPr lang="en-US" altLang="en-US" dirty="0"/>
              <a:t>Consider I</a:t>
            </a:r>
            <a:r>
              <a:rPr lang="en-US" altLang="en-US" baseline="-25000" dirty="0"/>
              <a:t>0 (state 0)</a:t>
            </a:r>
          </a:p>
          <a:p>
            <a:pPr lvl="1" eaLnBrk="1" hangingPunct="1"/>
            <a:r>
              <a:rPr lang="en-US" altLang="en-US" dirty="0"/>
              <a:t>The item </a:t>
            </a:r>
            <a:r>
              <a:rPr lang="en-US" altLang="en-US" dirty="0">
                <a:solidFill>
                  <a:srgbClr val="FF0000"/>
                </a:solidFill>
              </a:rPr>
              <a:t>F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 .(E)</a:t>
            </a:r>
          </a:p>
          <a:p>
            <a:pPr lvl="2" eaLnBrk="1" hangingPunct="1"/>
            <a:r>
              <a:rPr lang="en-US" altLang="en-US" dirty="0">
                <a:sym typeface="Symbol" panose="05050102010706020507" pitchFamily="18" charset="2"/>
              </a:rPr>
              <a:t>Results transition:  </a:t>
            </a:r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action [0, (] =s4</a:t>
            </a:r>
            <a:endParaRPr lang="en-US" altLang="en-US" dirty="0"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en-US" dirty="0">
                <a:sym typeface="Symbol" panose="05050102010706020507" pitchFamily="18" charset="2"/>
              </a:rPr>
              <a:t>The item </a:t>
            </a:r>
            <a:r>
              <a:rPr lang="en-US" altLang="en-US" dirty="0">
                <a:solidFill>
                  <a:srgbClr val="FF0000"/>
                </a:solidFill>
              </a:rPr>
              <a:t>F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 .id </a:t>
            </a:r>
          </a:p>
          <a:p>
            <a:pPr lvl="2" eaLnBrk="1" hangingPunct="1"/>
            <a:r>
              <a:rPr lang="en-US" altLang="en-US" dirty="0">
                <a:sym typeface="Symbol" panose="05050102010706020507" pitchFamily="18" charset="2"/>
              </a:rPr>
              <a:t>Results transition: </a:t>
            </a:r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action [0, id] =s5</a:t>
            </a:r>
          </a:p>
          <a:p>
            <a:pPr lvl="1" eaLnBrk="1" hangingPunct="1"/>
            <a:r>
              <a:rPr lang="en-US" altLang="en-US" dirty="0">
                <a:sym typeface="Symbol" panose="05050102010706020507" pitchFamily="18" charset="2"/>
              </a:rPr>
              <a:t>No actions for other item</a:t>
            </a:r>
          </a:p>
          <a:p>
            <a:pPr lvl="1" eaLnBrk="1" hangingPunct="1"/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780094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7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186590B-02F0-45BA-B52B-55A10E1A69CA}" type="slidenum">
              <a:rPr lang="en-US" altLang="en-US"/>
              <a:pPr eaLnBrk="1" hangingPunct="1"/>
              <a:t>69</a:t>
            </a:fld>
            <a:endParaRPr lang="en-US" altLang="en-US"/>
          </a:p>
        </p:txBody>
      </p: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8293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9933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1E6B43D-2C63-4425-8B58-425E736B5992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>
          <a:xfrm>
            <a:off x="132347" y="365126"/>
            <a:ext cx="8383003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Handles</a:t>
            </a:r>
          </a:p>
        </p:txBody>
      </p:sp>
      <p:sp>
        <p:nvSpPr>
          <p:cNvPr id="993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856628"/>
            <a:ext cx="8878888" cy="4222657"/>
          </a:xfrm>
        </p:spPr>
        <p:txBody>
          <a:bodyPr/>
          <a:lstStyle/>
          <a:p>
            <a:pPr eaLnBrk="1" hangingPunct="1"/>
            <a:r>
              <a:rPr lang="en-US" altLang="en-US" dirty="0"/>
              <a:t>Handle?</a:t>
            </a:r>
          </a:p>
          <a:p>
            <a:pPr lvl="1" eaLnBrk="1" hangingPunct="1"/>
            <a:r>
              <a:rPr lang="en-US" altLang="en-US" dirty="0"/>
              <a:t>The opposite of derivation</a:t>
            </a:r>
          </a:p>
          <a:p>
            <a:pPr lvl="1" eaLnBrk="1" hangingPunct="1"/>
            <a:r>
              <a:rPr lang="en-US" altLang="en-US" dirty="0"/>
              <a:t>A substring on the R.H.S that  can be replaced with the </a:t>
            </a:r>
            <a:r>
              <a:rPr lang="en-US" altLang="en-US" dirty="0">
                <a:solidFill>
                  <a:srgbClr val="FF0000"/>
                </a:solidFill>
              </a:rPr>
              <a:t>non-terminal on the L.H.S </a:t>
            </a:r>
            <a:r>
              <a:rPr lang="en-US" altLang="en-US" dirty="0"/>
              <a:t>in the reverse process of rightmost derivation</a:t>
            </a:r>
          </a:p>
          <a:p>
            <a:pPr eaLnBrk="1" hangingPunct="1"/>
            <a:r>
              <a:rPr lang="en-US" altLang="en-US" dirty="0"/>
              <a:t>Example</a:t>
            </a:r>
          </a:p>
          <a:p>
            <a:pPr lvl="1" eaLnBrk="1" hangingPunct="1"/>
            <a:r>
              <a:rPr lang="en-US" altLang="en-US" sz="2000" dirty="0" err="1"/>
              <a:t>a</a:t>
            </a:r>
            <a:r>
              <a:rPr lang="en-US" altLang="en-US" sz="2000" u="sng" dirty="0" err="1">
                <a:solidFill>
                  <a:srgbClr val="FF0000"/>
                </a:solidFill>
              </a:rPr>
              <a:t>b</a:t>
            </a:r>
            <a:r>
              <a:rPr lang="en-US" altLang="en-US" sz="2000" dirty="0" err="1"/>
              <a:t>bcde</a:t>
            </a:r>
            <a:endParaRPr lang="en-US" altLang="en-US" sz="2000" dirty="0"/>
          </a:p>
          <a:p>
            <a:pPr lvl="1" eaLnBrk="1" hangingPunct="1"/>
            <a:r>
              <a:rPr lang="en-US" altLang="en-US" sz="2000" dirty="0" err="1"/>
              <a:t>a</a:t>
            </a:r>
            <a:r>
              <a:rPr lang="en-US" altLang="en-US" sz="2000" dirty="0" err="1">
                <a:solidFill>
                  <a:srgbClr val="00B050"/>
                </a:solidFill>
              </a:rPr>
              <a:t>A</a:t>
            </a:r>
            <a:r>
              <a:rPr lang="en-US" altLang="en-US" sz="2000" dirty="0" err="1"/>
              <a:t>bcde</a:t>
            </a:r>
            <a:r>
              <a:rPr lang="en-US" altLang="en-US" sz="2000" dirty="0"/>
              <a:t>; </a:t>
            </a:r>
            <a:r>
              <a:rPr lang="en-US" altLang="en-US" sz="2000" dirty="0">
                <a:solidFill>
                  <a:srgbClr val="FF0000"/>
                </a:solidFill>
              </a:rPr>
              <a:t>b is the a handle </a:t>
            </a:r>
            <a:r>
              <a:rPr lang="en-US" altLang="en-US" sz="2000" dirty="0"/>
              <a:t>at position 2	</a:t>
            </a:r>
          </a:p>
          <a:p>
            <a:pPr lvl="2" eaLnBrk="1" hangingPunct="1"/>
            <a:r>
              <a:rPr lang="en-US" altLang="en-US" sz="1600" dirty="0" err="1"/>
              <a:t>S</a:t>
            </a:r>
            <a:r>
              <a:rPr lang="en-US" altLang="en-US" sz="1600" dirty="0" err="1">
                <a:sym typeface="Symbol" panose="05050102010706020507" pitchFamily="18" charset="2"/>
              </a:rPr>
              <a:t></a:t>
            </a:r>
            <a:r>
              <a:rPr lang="en-US" altLang="en-US" sz="1600" baseline="-25000" dirty="0" err="1">
                <a:sym typeface="Symbol" panose="05050102010706020507" pitchFamily="18" charset="2"/>
              </a:rPr>
              <a:t>rm</a:t>
            </a:r>
            <a:r>
              <a:rPr lang="en-US" altLang="en-US" sz="1600" dirty="0">
                <a:sym typeface="Symbol" panose="05050102010706020507" pitchFamily="18" charset="2"/>
              </a:rPr>
              <a:t> </a:t>
            </a:r>
            <a:r>
              <a:rPr lang="en-US" altLang="en-US" sz="1600" dirty="0" err="1">
                <a:solidFill>
                  <a:srgbClr val="FF0000"/>
                </a:solidFill>
                <a:sym typeface="Symbol" panose="05050102010706020507" pitchFamily="18" charset="2"/>
              </a:rPr>
              <a:t>aABe</a:t>
            </a:r>
            <a:r>
              <a:rPr lang="en-US" altLang="en-US" sz="1600" dirty="0" err="1">
                <a:sym typeface="Symbol" panose="05050102010706020507" pitchFamily="18" charset="2"/>
              </a:rPr>
              <a:t></a:t>
            </a:r>
            <a:r>
              <a:rPr lang="en-US" altLang="en-US" sz="1600" baseline="-25000" dirty="0" err="1">
                <a:sym typeface="Symbol" panose="05050102010706020507" pitchFamily="18" charset="2"/>
              </a:rPr>
              <a:t>rm</a:t>
            </a:r>
            <a:r>
              <a:rPr lang="en-US" altLang="en-US" sz="1600" dirty="0">
                <a:sym typeface="Symbol" panose="05050102010706020507" pitchFamily="18" charset="2"/>
              </a:rPr>
              <a:t> </a:t>
            </a:r>
            <a:r>
              <a:rPr lang="en-US" altLang="en-US" sz="1600" dirty="0" err="1">
                <a:sym typeface="Symbol" panose="05050102010706020507" pitchFamily="18" charset="2"/>
              </a:rPr>
              <a:t>aA</a:t>
            </a:r>
            <a:r>
              <a:rPr lang="en-US" altLang="en-US" sz="1600" dirty="0" err="1">
                <a:solidFill>
                  <a:srgbClr val="FF0000"/>
                </a:solidFill>
                <a:sym typeface="Symbol" panose="05050102010706020507" pitchFamily="18" charset="2"/>
              </a:rPr>
              <a:t>d</a:t>
            </a:r>
            <a:r>
              <a:rPr lang="en-US" altLang="en-US" sz="1600" dirty="0" err="1">
                <a:sym typeface="Symbol" panose="05050102010706020507" pitchFamily="18" charset="2"/>
              </a:rPr>
              <a:t>e</a:t>
            </a:r>
            <a:r>
              <a:rPr lang="en-US" altLang="en-US" sz="1600" dirty="0">
                <a:sym typeface="Symbol" panose="05050102010706020507" pitchFamily="18" charset="2"/>
              </a:rPr>
              <a:t> </a:t>
            </a:r>
            <a:r>
              <a:rPr lang="en-US" altLang="en-US" sz="1600" baseline="-25000" dirty="0" err="1">
                <a:sym typeface="Symbol" panose="05050102010706020507" pitchFamily="18" charset="2"/>
              </a:rPr>
              <a:t>rm</a:t>
            </a:r>
            <a:r>
              <a:rPr lang="en-US" altLang="en-US" sz="1600" dirty="0">
                <a:sym typeface="Symbol" panose="05050102010706020507" pitchFamily="18" charset="2"/>
              </a:rPr>
              <a:t> </a:t>
            </a:r>
            <a:r>
              <a:rPr lang="en-US" altLang="en-US" sz="1600" dirty="0" err="1">
                <a:sym typeface="Symbol" panose="05050102010706020507" pitchFamily="18" charset="2"/>
              </a:rPr>
              <a:t>a</a:t>
            </a:r>
            <a:r>
              <a:rPr lang="en-US" altLang="en-US" sz="1600" dirty="0" err="1">
                <a:solidFill>
                  <a:srgbClr val="FF0000"/>
                </a:solidFill>
                <a:sym typeface="Symbol" panose="05050102010706020507" pitchFamily="18" charset="2"/>
              </a:rPr>
              <a:t>Abc</a:t>
            </a:r>
            <a:r>
              <a:rPr lang="en-US" altLang="en-US" sz="1600" dirty="0" err="1">
                <a:sym typeface="Symbol" panose="05050102010706020507" pitchFamily="18" charset="2"/>
              </a:rPr>
              <a:t>de</a:t>
            </a:r>
            <a:r>
              <a:rPr lang="en-US" altLang="en-US" sz="1600" baseline="-25000" dirty="0" err="1">
                <a:sym typeface="Symbol" panose="05050102010706020507" pitchFamily="18" charset="2"/>
              </a:rPr>
              <a:t>rm</a:t>
            </a:r>
            <a:r>
              <a:rPr lang="en-US" altLang="en-US" sz="1600" dirty="0">
                <a:sym typeface="Symbol" panose="05050102010706020507" pitchFamily="18" charset="2"/>
              </a:rPr>
              <a:t> </a:t>
            </a:r>
            <a:r>
              <a:rPr lang="en-US" altLang="en-US" sz="1600" dirty="0" err="1">
                <a:sym typeface="Symbol" panose="05050102010706020507" pitchFamily="18" charset="2"/>
              </a:rPr>
              <a:t>a</a:t>
            </a:r>
            <a:r>
              <a:rPr lang="en-US" altLang="en-US" sz="1600" dirty="0" err="1">
                <a:solidFill>
                  <a:srgbClr val="FF0000"/>
                </a:solidFill>
                <a:sym typeface="Symbol" panose="05050102010706020507" pitchFamily="18" charset="2"/>
              </a:rPr>
              <a:t>b</a:t>
            </a:r>
            <a:r>
              <a:rPr lang="en-US" altLang="en-US" sz="1600" dirty="0" err="1">
                <a:sym typeface="Symbol" panose="05050102010706020507" pitchFamily="18" charset="2"/>
              </a:rPr>
              <a:t>bcde</a:t>
            </a:r>
            <a:endParaRPr lang="en-US" altLang="en-US" sz="1600" dirty="0">
              <a:sym typeface="Symbol" panose="05050102010706020507" pitchFamily="18" charset="2"/>
            </a:endParaRPr>
          </a:p>
          <a:p>
            <a:pPr lvl="1" eaLnBrk="1" hangingPunct="1"/>
            <a:endParaRPr lang="en-US" alt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617664" y="5570621"/>
            <a:ext cx="3832641" cy="144"/>
          </a:xfrm>
          <a:prstGeom prst="straightConnector1">
            <a:avLst/>
          </a:prstGeom>
          <a:ln w="76200">
            <a:solidFill>
              <a:srgbClr val="669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9783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4336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6B7F8DE-8824-4100-8815-76B0CB5261F3}" type="slidenum">
              <a:rPr lang="en-US" altLang="en-US"/>
              <a:pPr eaLnBrk="1" hangingPunct="1"/>
              <a:t>70</a:t>
            </a:fld>
            <a:endParaRPr lang="en-US" altLang="en-US"/>
          </a:p>
        </p:txBody>
      </p:sp>
      <p:sp>
        <p:nvSpPr>
          <p:cNvPr id="983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Fig4-31</a:t>
            </a:r>
          </a:p>
        </p:txBody>
      </p:sp>
      <p:sp>
        <p:nvSpPr>
          <p:cNvPr id="143365" name="Text Box 3"/>
          <p:cNvSpPr txBox="1">
            <a:spLocks noChangeArrowheads="1"/>
          </p:cNvSpPr>
          <p:nvPr/>
        </p:nvSpPr>
        <p:spPr bwMode="auto">
          <a:xfrm>
            <a:off x="0" y="5410200"/>
            <a:ext cx="9144000" cy="1449388"/>
          </a:xfrm>
          <a:prstGeom prst="rect">
            <a:avLst/>
          </a:prstGeom>
          <a:solidFill>
            <a:schemeClr val="accent2"/>
          </a:solidFill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b="1" dirty="0"/>
              <a:t>Si :shift and stack  state </a:t>
            </a:r>
            <a:r>
              <a:rPr lang="en-US" altLang="en-US" sz="1600" b="1" dirty="0" err="1"/>
              <a:t>i</a:t>
            </a:r>
            <a:r>
              <a:rPr lang="en-US" altLang="en-US" sz="1600" b="1" dirty="0"/>
              <a:t>; 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 dirty="0"/>
              <a:t>Rj: reduce by  production numbered by j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 dirty="0" err="1"/>
              <a:t>Acc</a:t>
            </a:r>
            <a:r>
              <a:rPr lang="en-US" altLang="en-US" sz="1600" b="1" dirty="0"/>
              <a:t>: accept;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 dirty="0"/>
              <a:t>Blank: error</a:t>
            </a:r>
          </a:p>
        </p:txBody>
      </p:sp>
      <p:pic>
        <p:nvPicPr>
          <p:cNvPr id="14336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34413" cy="542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43367" name="Line 6"/>
          <p:cNvSpPr>
            <a:spLocks noChangeShapeType="1"/>
          </p:cNvSpPr>
          <p:nvPr/>
        </p:nvSpPr>
        <p:spPr bwMode="auto">
          <a:xfrm flipH="1">
            <a:off x="1066800" y="1524000"/>
            <a:ext cx="76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68" name="Line 7"/>
          <p:cNvSpPr>
            <a:spLocks noChangeShapeType="1"/>
          </p:cNvSpPr>
          <p:nvPr/>
        </p:nvSpPr>
        <p:spPr bwMode="auto">
          <a:xfrm>
            <a:off x="457200" y="1447800"/>
            <a:ext cx="685800" cy="0"/>
          </a:xfrm>
          <a:prstGeom prst="line">
            <a:avLst/>
          </a:prstGeom>
          <a:noFill/>
          <a:ln w="57150" cap="sq">
            <a:solidFill>
              <a:srgbClr val="3399FF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69" name="Line 9"/>
          <p:cNvSpPr>
            <a:spLocks noChangeShapeType="1"/>
          </p:cNvSpPr>
          <p:nvPr/>
        </p:nvSpPr>
        <p:spPr bwMode="auto">
          <a:xfrm flipH="1">
            <a:off x="3971925" y="533400"/>
            <a:ext cx="600075" cy="509588"/>
          </a:xfrm>
          <a:prstGeom prst="line">
            <a:avLst/>
          </a:prstGeom>
          <a:noFill/>
          <a:ln w="38100" cap="sq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907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5" grpId="0" animBg="1"/>
      <p:bldP spid="143368" grpId="0" animBg="1"/>
      <p:bldP spid="14336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4336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6B7F8DE-8824-4100-8815-76B0CB5261F3}" type="slidenum">
              <a:rPr lang="en-US" altLang="en-US"/>
              <a:pPr eaLnBrk="1" hangingPunct="1"/>
              <a:t>71</a:t>
            </a:fld>
            <a:endParaRPr lang="en-US" altLang="en-US"/>
          </a:p>
        </p:txBody>
      </p:sp>
      <p:sp>
        <p:nvSpPr>
          <p:cNvPr id="983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Fig4-31</a:t>
            </a:r>
          </a:p>
        </p:txBody>
      </p:sp>
      <p:sp>
        <p:nvSpPr>
          <p:cNvPr id="143365" name="Text Box 3"/>
          <p:cNvSpPr txBox="1">
            <a:spLocks noChangeArrowheads="1"/>
          </p:cNvSpPr>
          <p:nvPr/>
        </p:nvSpPr>
        <p:spPr bwMode="auto">
          <a:xfrm>
            <a:off x="0" y="5410200"/>
            <a:ext cx="9144000" cy="1449388"/>
          </a:xfrm>
          <a:prstGeom prst="rect">
            <a:avLst/>
          </a:prstGeom>
          <a:solidFill>
            <a:schemeClr val="accent2"/>
          </a:solidFill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b="1" dirty="0"/>
              <a:t>Si :shift and stack  state </a:t>
            </a:r>
            <a:r>
              <a:rPr lang="en-US" altLang="en-US" sz="1600" b="1" dirty="0" err="1"/>
              <a:t>i</a:t>
            </a:r>
            <a:r>
              <a:rPr lang="en-US" altLang="en-US" sz="1600" b="1" dirty="0"/>
              <a:t>; 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 dirty="0"/>
              <a:t>Rj: reduce by  production numbered by j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 dirty="0" err="1"/>
              <a:t>Acc</a:t>
            </a:r>
            <a:r>
              <a:rPr lang="en-US" altLang="en-US" sz="1600" b="1" dirty="0"/>
              <a:t>: accept;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 dirty="0"/>
              <a:t>Blank: error</a:t>
            </a:r>
          </a:p>
        </p:txBody>
      </p:sp>
      <p:pic>
        <p:nvPicPr>
          <p:cNvPr id="14336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34413" cy="542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43367" name="Line 6"/>
          <p:cNvSpPr>
            <a:spLocks noChangeShapeType="1"/>
          </p:cNvSpPr>
          <p:nvPr/>
        </p:nvSpPr>
        <p:spPr bwMode="auto">
          <a:xfrm flipH="1">
            <a:off x="1066800" y="1524000"/>
            <a:ext cx="76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68" name="Line 7"/>
          <p:cNvSpPr>
            <a:spLocks noChangeShapeType="1"/>
          </p:cNvSpPr>
          <p:nvPr/>
        </p:nvSpPr>
        <p:spPr bwMode="auto">
          <a:xfrm>
            <a:off x="457200" y="1447800"/>
            <a:ext cx="685800" cy="0"/>
          </a:xfrm>
          <a:prstGeom prst="line">
            <a:avLst/>
          </a:prstGeom>
          <a:noFill/>
          <a:ln w="57150" cap="sq">
            <a:solidFill>
              <a:srgbClr val="3399FF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69" name="Line 9"/>
          <p:cNvSpPr>
            <a:spLocks noChangeShapeType="1"/>
          </p:cNvSpPr>
          <p:nvPr/>
        </p:nvSpPr>
        <p:spPr bwMode="auto">
          <a:xfrm flipH="1">
            <a:off x="2070936" y="365126"/>
            <a:ext cx="600075" cy="509588"/>
          </a:xfrm>
          <a:prstGeom prst="line">
            <a:avLst/>
          </a:prstGeom>
          <a:noFill/>
          <a:ln w="38100" cap="sq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65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8" grpId="0" animBg="1"/>
      <p:bldP spid="14336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4438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6AF68B1-2CF0-493A-AE19-B1EFE6A8125F}" type="slidenum">
              <a:rPr lang="en-US" altLang="en-US"/>
              <a:pPr eaLnBrk="1" hangingPunct="1"/>
              <a:t>72</a:t>
            </a:fld>
            <a:endParaRPr lang="en-US" altLang="en-US"/>
          </a:p>
        </p:txBody>
      </p:sp>
      <p:sp>
        <p:nvSpPr>
          <p:cNvPr id="10240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7793038" cy="1462088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Example 4.38 (Reduce)</a:t>
            </a:r>
          </a:p>
        </p:txBody>
      </p:sp>
      <p:sp>
        <p:nvSpPr>
          <p:cNvPr id="144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66888"/>
            <a:ext cx="9143999" cy="435049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sym typeface="Symbol" panose="05050102010706020507" pitchFamily="18" charset="2"/>
              </a:rPr>
              <a:t>Consider I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 eaLnBrk="1" hangingPunct="1"/>
            <a:r>
              <a:rPr lang="en-US" altLang="en-US" sz="2800" dirty="0">
                <a:sym typeface="Symbol" panose="05050102010706020507" pitchFamily="18" charset="2"/>
              </a:rPr>
              <a:t>ET.</a:t>
            </a:r>
          </a:p>
          <a:p>
            <a:pPr lvl="1" eaLnBrk="1" hangingPunct="1"/>
            <a:r>
              <a:rPr lang="en-US" altLang="en-US" sz="2800" dirty="0">
                <a:sym typeface="Symbol" panose="05050102010706020507" pitchFamily="18" charset="2"/>
              </a:rPr>
              <a:t>TT.*F</a:t>
            </a:r>
          </a:p>
          <a:p>
            <a:pPr marL="342900" lvl="2" indent="-342900"/>
            <a:r>
              <a:rPr lang="en-US" altLang="en-US" sz="2800" dirty="0">
                <a:sym typeface="Symbol" panose="05050102010706020507" pitchFamily="18" charset="2"/>
              </a:rPr>
              <a:t>Using this rule 3: </a:t>
            </a:r>
          </a:p>
          <a:p>
            <a:pPr marL="800100" lvl="3" indent="-342900"/>
            <a:r>
              <a:rPr lang="en-US" altLang="en-US" sz="2800" dirty="0">
                <a:solidFill>
                  <a:srgbClr val="C00000"/>
                </a:solidFill>
                <a:sym typeface="Symbol" panose="05050102010706020507" pitchFamily="18" charset="2"/>
              </a:rPr>
              <a:t>If [</a:t>
            </a:r>
            <a:r>
              <a:rPr lang="en-US" altLang="en-US" sz="2800" dirty="0">
                <a:solidFill>
                  <a:srgbClr val="C00000"/>
                </a:solidFill>
              </a:rPr>
              <a:t>A</a:t>
            </a:r>
            <a:r>
              <a:rPr lang="en-US" altLang="en-US" sz="2800" dirty="0">
                <a:solidFill>
                  <a:srgbClr val="C00000"/>
                </a:solidFill>
                <a:sym typeface="Symbol" panose="05050102010706020507" pitchFamily="18" charset="2"/>
              </a:rPr>
              <a:t>.] is in I</a:t>
            </a:r>
            <a:r>
              <a:rPr lang="en-US" altLang="en-US" sz="2800" baseline="-25000" dirty="0">
                <a:solidFill>
                  <a:srgbClr val="C00000"/>
                </a:solidFill>
                <a:sym typeface="Symbol" panose="05050102010706020507" pitchFamily="18" charset="2"/>
              </a:rPr>
              <a:t>i</a:t>
            </a:r>
            <a:r>
              <a:rPr lang="en-US" altLang="en-US" sz="2800" dirty="0">
                <a:solidFill>
                  <a:srgbClr val="C00000"/>
                </a:solidFill>
                <a:sym typeface="Symbol" panose="05050102010706020507" pitchFamily="18" charset="2"/>
              </a:rPr>
              <a:t>, then  action[I</a:t>
            </a:r>
            <a:r>
              <a:rPr lang="en-US" altLang="en-US" sz="2800" baseline="-25000" dirty="0">
                <a:solidFill>
                  <a:srgbClr val="C00000"/>
                </a:solidFill>
                <a:sym typeface="Symbol" panose="05050102010706020507" pitchFamily="18" charset="2"/>
              </a:rPr>
              <a:t>i </a:t>
            </a:r>
            <a:r>
              <a:rPr lang="en-US" altLang="en-US" sz="2800" dirty="0">
                <a:solidFill>
                  <a:srgbClr val="C00000"/>
                </a:solidFill>
                <a:sym typeface="Symbol" panose="05050102010706020507" pitchFamily="18" charset="2"/>
              </a:rPr>
              <a:t>,a] = reduce </a:t>
            </a:r>
            <a:r>
              <a:rPr lang="en-US" altLang="en-US" sz="2800" dirty="0" err="1">
                <a:solidFill>
                  <a:srgbClr val="C00000"/>
                </a:solidFill>
                <a:sym typeface="Symbol" panose="05050102010706020507" pitchFamily="18" charset="2"/>
              </a:rPr>
              <a:t>Aa</a:t>
            </a:r>
            <a:r>
              <a:rPr lang="en-US" altLang="en-US" sz="2800" dirty="0">
                <a:solidFill>
                  <a:srgbClr val="C00000"/>
                </a:solidFill>
                <a:sym typeface="Symbol" panose="05050102010706020507" pitchFamily="18" charset="2"/>
              </a:rPr>
              <a:t> for ALL symbols of a in the Follow(A) 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FOLLOW (E)</a:t>
            </a:r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 = { $, +, ) } </a:t>
            </a:r>
            <a:r>
              <a:rPr lang="en-US" altLang="en-US" dirty="0">
                <a:sym typeface="Symbol" panose="05050102010706020507" pitchFamily="18" charset="2"/>
              </a:rPr>
              <a:t>and E = E’ then</a:t>
            </a:r>
          </a:p>
          <a:p>
            <a:pPr lvl="1"/>
            <a:r>
              <a:rPr lang="en-US" altLang="en-US" sz="2800" dirty="0">
                <a:sym typeface="Symbol" panose="05050102010706020507" pitchFamily="18" charset="2"/>
              </a:rPr>
              <a:t>action[2, </a:t>
            </a:r>
            <a:r>
              <a:rPr lang="en-US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r>
              <a:rPr lang="en-US" altLang="en-US" sz="2800" dirty="0">
                <a:sym typeface="Symbol" panose="05050102010706020507" pitchFamily="18" charset="2"/>
              </a:rPr>
              <a:t>,]=action[2, </a:t>
            </a:r>
            <a:r>
              <a:rPr lang="en-US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en-US" sz="2800" dirty="0">
                <a:sym typeface="Symbol" panose="05050102010706020507" pitchFamily="18" charset="2"/>
              </a:rPr>
              <a:t>]= action[2, </a:t>
            </a:r>
            <a:r>
              <a:rPr lang="en-US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$</a:t>
            </a:r>
            <a:r>
              <a:rPr lang="en-US" altLang="en-US" sz="2800" dirty="0">
                <a:sym typeface="Symbol" panose="05050102010706020507" pitchFamily="18" charset="2"/>
              </a:rPr>
              <a:t>]=</a:t>
            </a:r>
            <a:r>
              <a:rPr lang="en-US" altLang="en-US" sz="2800" dirty="0">
                <a:solidFill>
                  <a:srgbClr val="7030A0"/>
                </a:solidFill>
                <a:sym typeface="Symbol" panose="05050102010706020507" pitchFamily="18" charset="2"/>
              </a:rPr>
              <a:t>Reduce </a:t>
            </a:r>
            <a:r>
              <a:rPr lang="en-US" altLang="en-US" sz="2800" dirty="0">
                <a:solidFill>
                  <a:srgbClr val="7030A0"/>
                </a:solidFill>
              </a:rPr>
              <a:t>E</a:t>
            </a:r>
            <a:r>
              <a:rPr lang="en-US" altLang="en-US" sz="2800" dirty="0">
                <a:solidFill>
                  <a:srgbClr val="7030A0"/>
                </a:solidFill>
                <a:sym typeface="Symbol" panose="05050102010706020507" pitchFamily="18" charset="2"/>
              </a:rPr>
              <a:t> T (i.e., Rule 2)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01782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9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454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11B4194-AEB4-473F-8E93-C539C250E66F}" type="slidenum">
              <a:rPr lang="en-US" altLang="en-US"/>
              <a:pPr eaLnBrk="1" hangingPunct="1"/>
              <a:t>73</a:t>
            </a:fld>
            <a:endParaRPr lang="en-US" altLang="en-US"/>
          </a:p>
        </p:txBody>
      </p:sp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>
          <a:xfrm>
            <a:off x="110532" y="365126"/>
            <a:ext cx="8404818" cy="1325563"/>
          </a:xfrm>
          <a:solidFill>
            <a:srgbClr val="00B050"/>
          </a:solidFill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bg1"/>
                </a:solidFill>
              </a:rPr>
              <a:t>Fig4-31</a:t>
            </a:r>
          </a:p>
        </p:txBody>
      </p:sp>
      <p:pic>
        <p:nvPicPr>
          <p:cNvPr id="1454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2" y="1524000"/>
            <a:ext cx="8404818" cy="552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45415" name="Line 5"/>
          <p:cNvSpPr>
            <a:spLocks noChangeShapeType="1"/>
          </p:cNvSpPr>
          <p:nvPr/>
        </p:nvSpPr>
        <p:spPr bwMode="auto">
          <a:xfrm flipH="1">
            <a:off x="1066800" y="1524000"/>
            <a:ext cx="76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16" name="Line 6"/>
          <p:cNvSpPr>
            <a:spLocks noChangeShapeType="1"/>
          </p:cNvSpPr>
          <p:nvPr/>
        </p:nvSpPr>
        <p:spPr bwMode="auto">
          <a:xfrm>
            <a:off x="558312" y="3631951"/>
            <a:ext cx="685800" cy="0"/>
          </a:xfrm>
          <a:prstGeom prst="line">
            <a:avLst/>
          </a:prstGeom>
          <a:noFill/>
          <a:ln w="76200" cap="sq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17" name="Line 7"/>
          <p:cNvSpPr>
            <a:spLocks noChangeShapeType="1"/>
          </p:cNvSpPr>
          <p:nvPr/>
        </p:nvSpPr>
        <p:spPr bwMode="auto">
          <a:xfrm flipV="1">
            <a:off x="4904126" y="1390004"/>
            <a:ext cx="1553823" cy="865713"/>
          </a:xfrm>
          <a:prstGeom prst="line">
            <a:avLst/>
          </a:prstGeom>
          <a:noFill/>
          <a:ln w="76200" cap="sq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18" name="Line 8"/>
          <p:cNvSpPr>
            <a:spLocks noChangeShapeType="1"/>
          </p:cNvSpPr>
          <p:nvPr/>
        </p:nvSpPr>
        <p:spPr bwMode="auto">
          <a:xfrm flipV="1">
            <a:off x="2760265" y="1180519"/>
            <a:ext cx="3632414" cy="1325564"/>
          </a:xfrm>
          <a:prstGeom prst="line">
            <a:avLst/>
          </a:prstGeom>
          <a:noFill/>
          <a:ln w="76200" cap="sq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19" name="Line 9"/>
          <p:cNvSpPr>
            <a:spLocks noChangeShapeType="1"/>
          </p:cNvSpPr>
          <p:nvPr/>
        </p:nvSpPr>
        <p:spPr bwMode="auto">
          <a:xfrm flipV="1">
            <a:off x="5468495" y="1685051"/>
            <a:ext cx="989454" cy="643142"/>
          </a:xfrm>
          <a:prstGeom prst="line">
            <a:avLst/>
          </a:prstGeom>
          <a:noFill/>
          <a:ln w="76200" cap="sq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457950" y="1002631"/>
            <a:ext cx="2278912" cy="709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Follow (E)= { +, ), $}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99851" y="3721989"/>
            <a:ext cx="2165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00796" y="3721989"/>
            <a:ext cx="2165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51927" y="3721989"/>
            <a:ext cx="2165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0497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6" grpId="0" animBg="1"/>
      <p:bldP spid="145417" grpId="0" animBg="1"/>
      <p:bldP spid="145418" grpId="0" animBg="1"/>
      <p:bldP spid="145419" grpId="0" animBg="1"/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186590B-02F0-45BA-B52B-55A10E1A69CA}" type="slidenum">
              <a:rPr lang="en-US" altLang="en-US"/>
              <a:pPr eaLnBrk="1" hangingPunct="1"/>
              <a:t>74</a:t>
            </a:fld>
            <a:endParaRPr lang="en-US" altLang="en-US"/>
          </a:p>
        </p:txBody>
      </p: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0"/>
          <p:cNvSpPr/>
          <p:nvPr/>
        </p:nvSpPr>
        <p:spPr>
          <a:xfrm rot="2574018">
            <a:off x="2671011" y="1419727"/>
            <a:ext cx="602331" cy="324854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685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4643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DC574AC-8547-48DF-AB6F-DB248B8012E4}" type="slidenum">
              <a:rPr lang="en-US" altLang="en-US"/>
              <a:pPr eaLnBrk="1" hangingPunct="1"/>
              <a:t>75</a:t>
            </a:fld>
            <a:endParaRPr lang="en-US" altLang="en-US"/>
          </a:p>
        </p:txBody>
      </p:sp>
      <p:sp>
        <p:nvSpPr>
          <p:cNvPr id="1044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9577" y="318714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Second Item</a:t>
            </a:r>
          </a:p>
        </p:txBody>
      </p:sp>
      <p:sp>
        <p:nvSpPr>
          <p:cNvPr id="1464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577" y="1956454"/>
            <a:ext cx="7886700" cy="42226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/>
              <a:t>I</a:t>
            </a:r>
            <a:r>
              <a:rPr lang="en-US" altLang="en-US" sz="3200" baseline="-25000" dirty="0"/>
              <a:t>2</a:t>
            </a:r>
            <a:r>
              <a:rPr lang="en-US" altLang="en-US" sz="3200" dirty="0"/>
              <a:t> makes </a:t>
            </a:r>
          </a:p>
          <a:p>
            <a:pPr lvl="1" eaLnBrk="1" hangingPunct="1"/>
            <a:r>
              <a:rPr lang="en-US" altLang="en-US" sz="3200" dirty="0">
                <a:solidFill>
                  <a:srgbClr val="00B050"/>
                </a:solidFill>
              </a:rPr>
              <a:t>Action[2, *] = s</a:t>
            </a:r>
            <a:r>
              <a:rPr lang="en-US" altLang="en-US" sz="3200" baseline="-25000" dirty="0">
                <a:solidFill>
                  <a:srgbClr val="00B05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31807036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90E3F1F-165A-4B66-BA58-C2C82A081790}" type="slidenum">
              <a:rPr lang="en-US" altLang="en-US"/>
              <a:pPr eaLnBrk="1" hangingPunct="1"/>
              <a:t>76</a:t>
            </a:fld>
            <a:endParaRPr lang="en-US" altLang="en-US"/>
          </a:p>
        </p:txBody>
      </p:sp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6253"/>
            <a:ext cx="9144000" cy="6954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17491504">
            <a:off x="2839500" y="916729"/>
            <a:ext cx="379041" cy="108919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224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474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064BE00-ED71-4720-A835-10AA50C5745D}" type="slidenum">
              <a:rPr lang="en-US" altLang="en-US"/>
              <a:pPr eaLnBrk="1" hangingPunct="1"/>
              <a:t>77</a:t>
            </a:fld>
            <a:endParaRPr lang="en-US" altLang="en-US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Fig4-31</a:t>
            </a:r>
          </a:p>
        </p:txBody>
      </p:sp>
      <p:pic>
        <p:nvPicPr>
          <p:cNvPr id="14746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34413" cy="542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47463" name="Line 5"/>
          <p:cNvSpPr>
            <a:spLocks noChangeShapeType="1"/>
          </p:cNvSpPr>
          <p:nvPr/>
        </p:nvSpPr>
        <p:spPr bwMode="auto">
          <a:xfrm flipH="1">
            <a:off x="1066800" y="1524000"/>
            <a:ext cx="76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7464" name="Line 6"/>
          <p:cNvSpPr>
            <a:spLocks noChangeShapeType="1"/>
          </p:cNvSpPr>
          <p:nvPr/>
        </p:nvSpPr>
        <p:spPr bwMode="auto">
          <a:xfrm>
            <a:off x="457200" y="2053196"/>
            <a:ext cx="685800" cy="0"/>
          </a:xfrm>
          <a:prstGeom prst="line">
            <a:avLst/>
          </a:prstGeom>
          <a:noFill/>
          <a:ln w="57150" cap="sq">
            <a:solidFill>
              <a:srgbClr val="00B05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7465" name="Line 7"/>
          <p:cNvSpPr>
            <a:spLocks noChangeShapeType="1"/>
          </p:cNvSpPr>
          <p:nvPr/>
        </p:nvSpPr>
        <p:spPr bwMode="auto">
          <a:xfrm flipH="1">
            <a:off x="3379788" y="381000"/>
            <a:ext cx="430212" cy="644525"/>
          </a:xfrm>
          <a:prstGeom prst="line">
            <a:avLst/>
          </a:prstGeom>
          <a:noFill/>
          <a:ln w="76200" cap="sq">
            <a:solidFill>
              <a:srgbClr val="009A44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7466" name="Line 10"/>
          <p:cNvSpPr>
            <a:spLocks noChangeShapeType="1"/>
          </p:cNvSpPr>
          <p:nvPr/>
        </p:nvSpPr>
        <p:spPr bwMode="auto">
          <a:xfrm>
            <a:off x="3227388" y="2184383"/>
            <a:ext cx="304800" cy="0"/>
          </a:xfrm>
          <a:prstGeom prst="line">
            <a:avLst/>
          </a:prstGeom>
          <a:noFill/>
          <a:ln w="57150" cap="sq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149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4" grpId="0" animBg="1"/>
      <p:bldP spid="147465" grpId="0" animBg="1"/>
      <p:bldP spid="14746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90E3F1F-165A-4B66-BA58-C2C82A081790}" type="slidenum">
              <a:rPr lang="en-US" altLang="en-US"/>
              <a:pPr eaLnBrk="1" hangingPunct="1"/>
              <a:t>78</a:t>
            </a:fld>
            <a:endParaRPr lang="en-US" altLang="en-US"/>
          </a:p>
        </p:txBody>
      </p:sp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375"/>
            <a:ext cx="91440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384895" y="4449570"/>
            <a:ext cx="2544428" cy="269205"/>
          </a:xfrm>
          <a:prstGeom prst="right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156075" y="4514850"/>
            <a:ext cx="777875" cy="179070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6200000" flipV="1">
            <a:off x="3202122" y="4040322"/>
            <a:ext cx="263525" cy="171179"/>
          </a:xfrm>
          <a:prstGeom prst="rightArrow">
            <a:avLst/>
          </a:prstGeom>
          <a:ln>
            <a:solidFill>
              <a:srgbClr val="009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ight Arrow 6"/>
          <p:cNvSpPr/>
          <p:nvPr/>
        </p:nvSpPr>
        <p:spPr>
          <a:xfrm rot="5400000">
            <a:off x="3195773" y="5729424"/>
            <a:ext cx="295275" cy="190228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1176710">
            <a:off x="2450584" y="5606363"/>
            <a:ext cx="342900" cy="200025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 flipV="1">
            <a:off x="2671631" y="4873450"/>
            <a:ext cx="263525" cy="120189"/>
          </a:xfrm>
          <a:prstGeom prst="rightArrow">
            <a:avLst/>
          </a:prstGeom>
          <a:ln>
            <a:solidFill>
              <a:srgbClr val="009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7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7" grpId="0" animBg="1"/>
      <p:bldP spid="8" grpId="0" animBg="1"/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4950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1E2B5F1-D040-4A71-B174-E92D81557CC0}" type="slidenum">
              <a:rPr lang="en-US" altLang="en-US"/>
              <a:pPr eaLnBrk="1" hangingPunct="1"/>
              <a:t>79</a:t>
            </a:fld>
            <a:endParaRPr lang="en-US" altLang="en-US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Fig4-31</a:t>
            </a:r>
          </a:p>
        </p:txBody>
      </p:sp>
      <p:sp>
        <p:nvSpPr>
          <p:cNvPr id="149509" name="Text Box 3"/>
          <p:cNvSpPr txBox="1">
            <a:spLocks noChangeArrowheads="1"/>
          </p:cNvSpPr>
          <p:nvPr/>
        </p:nvSpPr>
        <p:spPr bwMode="auto">
          <a:xfrm>
            <a:off x="0" y="5410200"/>
            <a:ext cx="8686800" cy="1449388"/>
          </a:xfrm>
          <a:prstGeom prst="rect">
            <a:avLst/>
          </a:prstGeom>
          <a:solidFill>
            <a:srgbClr val="00B050"/>
          </a:solidFill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b="1" dirty="0">
                <a:solidFill>
                  <a:schemeClr val="bg1"/>
                </a:solidFill>
              </a:rPr>
              <a:t>Si :shift and stack  state </a:t>
            </a:r>
            <a:r>
              <a:rPr lang="en-US" altLang="en-US" sz="1600" b="1" dirty="0" err="1">
                <a:solidFill>
                  <a:schemeClr val="bg1"/>
                </a:solidFill>
              </a:rPr>
              <a:t>i</a:t>
            </a:r>
            <a:r>
              <a:rPr lang="en-US" altLang="en-US" sz="1600" b="1" dirty="0">
                <a:solidFill>
                  <a:schemeClr val="bg1"/>
                </a:solidFill>
              </a:rPr>
              <a:t>; 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 dirty="0">
                <a:solidFill>
                  <a:schemeClr val="bg1"/>
                </a:solidFill>
              </a:rPr>
              <a:t>Rj: reduce by  production numbered by j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 dirty="0" err="1">
                <a:solidFill>
                  <a:schemeClr val="bg1"/>
                </a:solidFill>
              </a:rPr>
              <a:t>Acc</a:t>
            </a:r>
            <a:r>
              <a:rPr lang="en-US" altLang="en-US" sz="1600" b="1" dirty="0">
                <a:solidFill>
                  <a:schemeClr val="bg1"/>
                </a:solidFill>
              </a:rPr>
              <a:t>: accept;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 dirty="0">
                <a:solidFill>
                  <a:schemeClr val="bg1"/>
                </a:solidFill>
              </a:rPr>
              <a:t>Blank: error</a:t>
            </a:r>
          </a:p>
        </p:txBody>
      </p:sp>
      <p:pic>
        <p:nvPicPr>
          <p:cNvPr id="1495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34413" cy="542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49511" name="Line 5"/>
          <p:cNvSpPr>
            <a:spLocks noChangeShapeType="1"/>
          </p:cNvSpPr>
          <p:nvPr/>
        </p:nvSpPr>
        <p:spPr bwMode="auto">
          <a:xfrm flipH="1">
            <a:off x="1066800" y="1524000"/>
            <a:ext cx="76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9512" name="Line 6"/>
          <p:cNvSpPr>
            <a:spLocks noChangeShapeType="1"/>
          </p:cNvSpPr>
          <p:nvPr/>
        </p:nvSpPr>
        <p:spPr bwMode="auto">
          <a:xfrm>
            <a:off x="457200" y="2695035"/>
            <a:ext cx="685800" cy="0"/>
          </a:xfrm>
          <a:prstGeom prst="line">
            <a:avLst/>
          </a:prstGeom>
          <a:noFill/>
          <a:ln w="57150" cap="sq">
            <a:solidFill>
              <a:srgbClr val="7030A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9513" name="Line 7"/>
          <p:cNvSpPr>
            <a:spLocks noChangeShapeType="1"/>
          </p:cNvSpPr>
          <p:nvPr/>
        </p:nvSpPr>
        <p:spPr bwMode="auto">
          <a:xfrm flipH="1">
            <a:off x="2132013" y="276225"/>
            <a:ext cx="430212" cy="644525"/>
          </a:xfrm>
          <a:prstGeom prst="line">
            <a:avLst/>
          </a:prstGeom>
          <a:noFill/>
          <a:ln w="76200" cap="sq">
            <a:solidFill>
              <a:srgbClr val="00B0F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9514" name="Line 10"/>
          <p:cNvSpPr>
            <a:spLocks noChangeShapeType="1"/>
          </p:cNvSpPr>
          <p:nvPr/>
        </p:nvSpPr>
        <p:spPr bwMode="auto">
          <a:xfrm>
            <a:off x="1919288" y="2811463"/>
            <a:ext cx="304800" cy="0"/>
          </a:xfrm>
          <a:prstGeom prst="line">
            <a:avLst/>
          </a:prstGeom>
          <a:noFill/>
          <a:ln w="57150" cap="sq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9515" name="Line 10"/>
          <p:cNvSpPr>
            <a:spLocks noChangeShapeType="1"/>
          </p:cNvSpPr>
          <p:nvPr/>
        </p:nvSpPr>
        <p:spPr bwMode="auto">
          <a:xfrm>
            <a:off x="3795713" y="2792413"/>
            <a:ext cx="304800" cy="0"/>
          </a:xfrm>
          <a:prstGeom prst="line">
            <a:avLst/>
          </a:prstGeom>
          <a:noFill/>
          <a:ln w="57150" cap="sq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9516" name="Line 7"/>
          <p:cNvSpPr>
            <a:spLocks noChangeShapeType="1"/>
          </p:cNvSpPr>
          <p:nvPr/>
        </p:nvSpPr>
        <p:spPr bwMode="auto">
          <a:xfrm flipH="1">
            <a:off x="3960813" y="295275"/>
            <a:ext cx="430212" cy="644525"/>
          </a:xfrm>
          <a:prstGeom prst="line">
            <a:avLst/>
          </a:prstGeom>
          <a:noFill/>
          <a:ln w="76200" cap="sq">
            <a:solidFill>
              <a:srgbClr val="00B0F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5907505" y="2836613"/>
            <a:ext cx="149191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ine 7"/>
          <p:cNvSpPr>
            <a:spLocks noChangeShapeType="1"/>
          </p:cNvSpPr>
          <p:nvPr/>
        </p:nvSpPr>
        <p:spPr bwMode="auto">
          <a:xfrm flipH="1">
            <a:off x="6022975" y="137223"/>
            <a:ext cx="430212" cy="644525"/>
          </a:xfrm>
          <a:prstGeom prst="line">
            <a:avLst/>
          </a:prstGeom>
          <a:noFill/>
          <a:ln w="76200" cap="sq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"/>
          <p:cNvSpPr>
            <a:spLocks noChangeShapeType="1"/>
          </p:cNvSpPr>
          <p:nvPr/>
        </p:nvSpPr>
        <p:spPr bwMode="auto">
          <a:xfrm flipH="1">
            <a:off x="6683503" y="295275"/>
            <a:ext cx="430212" cy="644525"/>
          </a:xfrm>
          <a:prstGeom prst="line">
            <a:avLst/>
          </a:prstGeom>
          <a:noFill/>
          <a:ln w="76200" cap="sq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 flipH="1">
            <a:off x="7312153" y="263027"/>
            <a:ext cx="430212" cy="644525"/>
          </a:xfrm>
          <a:prstGeom prst="line">
            <a:avLst/>
          </a:prstGeom>
          <a:noFill/>
          <a:ln w="76200" cap="sq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77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12" grpId="0" animBg="1"/>
      <p:bldP spid="149513" grpId="0" animBg="1"/>
      <p:bldP spid="149514" grpId="0" animBg="1"/>
      <p:bldP spid="149515" grpId="0" animBg="1"/>
      <p:bldP spid="149516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0035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34D5E04-E101-452E-A98D-661FE4DCB41F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Example 4.23</a:t>
            </a:r>
          </a:p>
        </p:txBody>
      </p:sp>
      <p:sp>
        <p:nvSpPr>
          <p:cNvPr id="1003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5016" y="1936947"/>
            <a:ext cx="8583871" cy="4222657"/>
          </a:xfrm>
        </p:spPr>
        <p:txBody>
          <a:bodyPr/>
          <a:lstStyle/>
          <a:p>
            <a:pPr eaLnBrk="1" hangingPunct="1"/>
            <a:r>
              <a:rPr lang="en-US" altLang="en-US" dirty="0"/>
              <a:t>Consider the following grammar</a:t>
            </a:r>
          </a:p>
          <a:p>
            <a:pPr lvl="1" eaLnBrk="1" hangingPunct="1"/>
            <a:r>
              <a:rPr lang="en-US" altLang="en-US" dirty="0"/>
              <a:t>E</a:t>
            </a:r>
            <a:r>
              <a:rPr lang="en-US" altLang="en-US" dirty="0">
                <a:sym typeface="Symbol" panose="05050102010706020507" pitchFamily="18" charset="2"/>
              </a:rPr>
              <a:t>E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r>
              <a:rPr lang="en-US" altLang="en-US" dirty="0">
                <a:sym typeface="Symbol" panose="05050102010706020507" pitchFamily="18" charset="2"/>
              </a:rPr>
              <a:t>E</a:t>
            </a:r>
          </a:p>
          <a:p>
            <a:pPr lvl="1" eaLnBrk="1" hangingPunct="1"/>
            <a:r>
              <a:rPr lang="en-US" altLang="en-US" dirty="0"/>
              <a:t>E</a:t>
            </a:r>
            <a:r>
              <a:rPr lang="en-US" altLang="en-US" dirty="0">
                <a:sym typeface="Symbol" panose="05050102010706020507" pitchFamily="18" charset="2"/>
              </a:rPr>
              <a:t>E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*</a:t>
            </a:r>
            <a:r>
              <a:rPr lang="en-US" altLang="en-US" dirty="0">
                <a:sym typeface="Symbol" panose="05050102010706020507" pitchFamily="18" charset="2"/>
              </a:rPr>
              <a:t> E</a:t>
            </a:r>
          </a:p>
          <a:p>
            <a:pPr lvl="1" eaLnBrk="1" hangingPunct="1"/>
            <a:r>
              <a:rPr lang="en-US" altLang="en-US" dirty="0"/>
              <a:t>E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lang="en-US" altLang="en-US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</a:p>
          <a:p>
            <a:pPr lvl="1" eaLnBrk="1" hangingPunct="1"/>
            <a:r>
              <a:rPr lang="en-US" altLang="en-US" dirty="0" err="1"/>
              <a:t>E</a:t>
            </a:r>
            <a:r>
              <a:rPr lang="en-US" altLang="en-US" dirty="0" err="1">
                <a:sym typeface="Symbol" panose="05050102010706020507" pitchFamily="18" charset="2"/>
              </a:rPr>
              <a:t></a:t>
            </a:r>
            <a:r>
              <a:rPr lang="en-US" altLang="en-US" dirty="0" err="1">
                <a:solidFill>
                  <a:srgbClr val="FF0000"/>
                </a:solidFill>
                <a:sym typeface="Symbol" panose="05050102010706020507" pitchFamily="18" charset="2"/>
              </a:rPr>
              <a:t>id</a:t>
            </a:r>
            <a:endParaRPr lang="en-US" altLang="en-US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 eaLnBrk="1" hangingPunct="1"/>
            <a:endParaRPr lang="en-US" altLang="en-US" dirty="0">
              <a:sym typeface="Symbol" panose="05050102010706020507" pitchFamily="18" charset="2"/>
            </a:endParaRPr>
          </a:p>
          <a:p>
            <a:pPr lvl="1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6524265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Parser Generators; </a:t>
            </a:r>
            <a:r>
              <a:rPr lang="en-US" dirty="0" err="1"/>
              <a:t>Yacc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967" y="1956454"/>
            <a:ext cx="8762163" cy="477594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parser generator can be used to automate the construction of the front end of a compiler</a:t>
            </a:r>
          </a:p>
          <a:p>
            <a:r>
              <a:rPr lang="en-US" dirty="0"/>
              <a:t>Examples of the generator is</a:t>
            </a:r>
          </a:p>
          <a:p>
            <a:pPr lvl="1"/>
            <a:r>
              <a:rPr lang="en-US" dirty="0" err="1"/>
              <a:t>Yacc</a:t>
            </a:r>
            <a:r>
              <a:rPr lang="en-US" dirty="0"/>
              <a:t> (yet another compiler –compiler)</a:t>
            </a:r>
          </a:p>
          <a:p>
            <a:r>
              <a:rPr lang="en-US" dirty="0"/>
              <a:t>About </a:t>
            </a:r>
            <a:r>
              <a:rPr lang="en-US" dirty="0" err="1"/>
              <a:t>yacc</a:t>
            </a:r>
            <a:endParaRPr lang="en-US" dirty="0"/>
          </a:p>
          <a:p>
            <a:pPr lvl="1"/>
            <a:r>
              <a:rPr lang="en-US" dirty="0"/>
              <a:t>The first version created by S.C. Johnson in early 1970</a:t>
            </a:r>
          </a:p>
          <a:p>
            <a:pPr lvl="1"/>
            <a:r>
              <a:rPr lang="en-US" dirty="0"/>
              <a:t>Available as a command on the Unix system</a:t>
            </a:r>
          </a:p>
          <a:p>
            <a:r>
              <a:rPr lang="en-US" dirty="0"/>
              <a:t>Process using </a:t>
            </a:r>
            <a:r>
              <a:rPr lang="en-US" dirty="0" err="1"/>
              <a:t>Yacc</a:t>
            </a:r>
            <a:endParaRPr lang="en-US" dirty="0"/>
          </a:p>
          <a:p>
            <a:pPr lvl="1"/>
            <a:r>
              <a:rPr lang="en-US" dirty="0"/>
              <a:t>Prepare a file, say, </a:t>
            </a:r>
            <a:r>
              <a:rPr lang="en-US" dirty="0" err="1"/>
              <a:t>translate.y</a:t>
            </a:r>
            <a:r>
              <a:rPr lang="en-US" dirty="0"/>
              <a:t> contains </a:t>
            </a:r>
            <a:r>
              <a:rPr lang="en-US" dirty="0" err="1"/>
              <a:t>yacc</a:t>
            </a:r>
            <a:r>
              <a:rPr lang="en-US" dirty="0"/>
              <a:t> specification</a:t>
            </a:r>
          </a:p>
          <a:p>
            <a:pPr lvl="1"/>
            <a:r>
              <a:rPr lang="en-US" dirty="0"/>
              <a:t>Use the Unix system command:</a:t>
            </a:r>
          </a:p>
          <a:p>
            <a:pPr lvl="2"/>
            <a:r>
              <a:rPr lang="en-US" dirty="0"/>
              <a:t> </a:t>
            </a:r>
            <a:r>
              <a:rPr lang="en-US" b="1" dirty="0" err="1"/>
              <a:t>yacc</a:t>
            </a:r>
            <a:r>
              <a:rPr lang="en-US" b="1" dirty="0"/>
              <a:t> </a:t>
            </a:r>
            <a:r>
              <a:rPr lang="en-US" b="1" dirty="0" err="1"/>
              <a:t>translate.y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// generate a C program called  </a:t>
            </a:r>
            <a:r>
              <a:rPr lang="en-US" b="1" dirty="0" err="1">
                <a:solidFill>
                  <a:srgbClr val="00B050"/>
                </a:solidFill>
              </a:rPr>
              <a:t>y.tab.c</a:t>
            </a:r>
            <a:endParaRPr lang="en-US" b="1" dirty="0">
              <a:solidFill>
                <a:srgbClr val="00B050"/>
              </a:solidFill>
            </a:endParaRPr>
          </a:p>
          <a:p>
            <a:pPr lvl="2"/>
            <a:r>
              <a:rPr lang="en-US" b="1" dirty="0"/>
              <a:t>CC </a:t>
            </a:r>
            <a:r>
              <a:rPr lang="en-US" b="1" dirty="0" err="1"/>
              <a:t>y.tab.c</a:t>
            </a:r>
            <a:r>
              <a:rPr lang="en-US" b="1" dirty="0"/>
              <a:t> –</a:t>
            </a:r>
            <a:r>
              <a:rPr lang="en-US" b="1" dirty="0" err="1"/>
              <a:t>ly</a:t>
            </a:r>
            <a:r>
              <a:rPr lang="en-US" b="1" dirty="0"/>
              <a:t>      </a:t>
            </a:r>
            <a:r>
              <a:rPr lang="en-US" b="1" dirty="0">
                <a:solidFill>
                  <a:srgbClr val="00B050"/>
                </a:solidFill>
              </a:rPr>
              <a:t>// compile it with </a:t>
            </a:r>
            <a:r>
              <a:rPr lang="en-US" b="1" dirty="0" err="1">
                <a:solidFill>
                  <a:srgbClr val="00B050"/>
                </a:solidFill>
              </a:rPr>
              <a:t>ly</a:t>
            </a:r>
            <a:r>
              <a:rPr lang="en-US" b="1" dirty="0">
                <a:solidFill>
                  <a:srgbClr val="00B050"/>
                </a:solidFill>
              </a:rPr>
              <a:t> library that contains the LR parsing program</a:t>
            </a:r>
          </a:p>
          <a:p>
            <a:pPr lvl="1"/>
            <a:r>
              <a:rPr lang="en-US" dirty="0"/>
              <a:t>More on how to use </a:t>
            </a:r>
            <a:r>
              <a:rPr lang="en-US" dirty="0" err="1"/>
              <a:t>yacc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https://www.youtube.com/watch?v=__-wUHG2rfM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5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5053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938500A-2777-4030-A9C3-AD7E0F0BCB24}" type="slidenum">
              <a:rPr lang="en-US" altLang="en-US"/>
              <a:pPr eaLnBrk="1" hangingPunct="1"/>
              <a:t>81</a:t>
            </a:fld>
            <a:endParaRPr lang="en-US" altLang="en-US"/>
          </a:p>
        </p:txBody>
      </p:sp>
      <p:sp>
        <p:nvSpPr>
          <p:cNvPr id="1065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Advanced Topics</a:t>
            </a:r>
          </a:p>
        </p:txBody>
      </p:sp>
      <p:sp>
        <p:nvSpPr>
          <p:cNvPr id="150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103" y="1856628"/>
            <a:ext cx="8743950" cy="4202527"/>
          </a:xfrm>
        </p:spPr>
        <p:txBody>
          <a:bodyPr/>
          <a:lstStyle/>
          <a:p>
            <a:pPr eaLnBrk="1" hangingPunct="1"/>
            <a:r>
              <a:rPr lang="en-US" altLang="en-US" dirty="0"/>
              <a:t>Optimizing a grammar</a:t>
            </a:r>
          </a:p>
          <a:p>
            <a:pPr eaLnBrk="1" hangingPunct="1"/>
            <a:r>
              <a:rPr lang="en-US" altLang="en-US" dirty="0"/>
              <a:t>Reducing the size of LR(1) tables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Combining rows/columns</a:t>
            </a:r>
          </a:p>
          <a:p>
            <a:pPr lvl="1"/>
            <a:r>
              <a:rPr lang="en-US" altLang="en-US" dirty="0">
                <a:solidFill>
                  <a:srgbClr val="7030A0"/>
                </a:solidFill>
              </a:rPr>
              <a:t>Shrinking the Grammar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Directly Encoding the table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</a:rPr>
              <a:t>Using better construction algorithms</a:t>
            </a:r>
          </a:p>
          <a:p>
            <a:pPr lvl="2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7728347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5155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5BC54C1-251E-41B9-849B-4B71A41B84B9}" type="slidenum">
              <a:rPr lang="en-US" altLang="en-US"/>
              <a:pPr eaLnBrk="1" hangingPunct="1"/>
              <a:t>82</a:t>
            </a:fld>
            <a:endParaRPr lang="en-US" alt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Optimizing a Grammar</a:t>
            </a:r>
          </a:p>
        </p:txBody>
      </p:sp>
      <p:sp>
        <p:nvSpPr>
          <p:cNvPr id="151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640" y="1979660"/>
            <a:ext cx="8900360" cy="4222657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There is a correlation between number of productions rules and amount of work to parse</a:t>
            </a:r>
          </a:p>
          <a:p>
            <a:pPr eaLnBrk="1" hangingPunct="1"/>
            <a:r>
              <a:rPr lang="en-US" altLang="en-US" sz="2800" dirty="0"/>
              <a:t>Top down Parser</a:t>
            </a:r>
          </a:p>
          <a:p>
            <a:pPr lvl="1" eaLnBrk="1" hangingPunct="1"/>
            <a:r>
              <a:rPr lang="en-US" altLang="en-US" sz="2400" dirty="0">
                <a:solidFill>
                  <a:srgbClr val="0070C0"/>
                </a:solidFill>
              </a:rPr>
              <a:t>Works with derivation</a:t>
            </a:r>
          </a:p>
          <a:p>
            <a:pPr eaLnBrk="1" hangingPunct="1"/>
            <a:r>
              <a:rPr lang="en-US" altLang="en-US" sz="2800" dirty="0"/>
              <a:t>Bottom up Parser</a:t>
            </a:r>
          </a:p>
          <a:p>
            <a:pPr lvl="1" eaLnBrk="1" hangingPunct="1"/>
            <a:r>
              <a:rPr lang="en-US" altLang="en-US" sz="2400" dirty="0">
                <a:solidFill>
                  <a:srgbClr val="C00000"/>
                </a:solidFill>
              </a:rPr>
              <a:t>performs a reduction for every single derivation </a:t>
            </a:r>
          </a:p>
          <a:p>
            <a:pPr eaLnBrk="1" hangingPunct="1"/>
            <a:endParaRPr lang="en-US" altLang="en-US" sz="2800" dirty="0"/>
          </a:p>
          <a:p>
            <a:pPr lvl="1" eaLnBrk="1" hangingPunct="1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24249873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5257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0EE8AE8-DAEC-4695-8ABA-9526AFA97EDD}" type="slidenum">
              <a:rPr lang="en-US" altLang="en-US"/>
              <a:pPr eaLnBrk="1" hangingPunct="1"/>
              <a:t>83</a:t>
            </a:fld>
            <a:endParaRPr lang="en-US" altLang="en-US"/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Derivation</a:t>
            </a:r>
          </a:p>
        </p:txBody>
      </p:sp>
      <p:sp>
        <p:nvSpPr>
          <p:cNvPr id="152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34" y="1733597"/>
            <a:ext cx="9092866" cy="4222657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Rewrite the grammar to </a:t>
            </a:r>
            <a:r>
              <a:rPr lang="en-US" altLang="en-US" sz="3200" u="sng" dirty="0">
                <a:solidFill>
                  <a:srgbClr val="C00000"/>
                </a:solidFill>
              </a:rPr>
              <a:t>shorten the height </a:t>
            </a:r>
            <a:r>
              <a:rPr lang="en-US" altLang="en-US" sz="3200" dirty="0"/>
              <a:t>of parse tree because the shorter tree translated into </a:t>
            </a:r>
          </a:p>
          <a:p>
            <a:pPr lvl="1"/>
            <a:r>
              <a:rPr lang="en-US" altLang="en-US" sz="3200" dirty="0">
                <a:solidFill>
                  <a:srgbClr val="00B050"/>
                </a:solidFill>
              </a:rPr>
              <a:t>Shorter derivation</a:t>
            </a:r>
          </a:p>
          <a:p>
            <a:pPr lvl="1"/>
            <a:r>
              <a:rPr lang="en-US" altLang="en-US" sz="3200" dirty="0">
                <a:solidFill>
                  <a:srgbClr val="00B050"/>
                </a:solidFill>
              </a:rPr>
              <a:t>Shorter time to parse</a:t>
            </a:r>
          </a:p>
          <a:p>
            <a:pPr lvl="1"/>
            <a:r>
              <a:rPr lang="en-US" altLang="en-US" sz="3200" dirty="0">
                <a:solidFill>
                  <a:srgbClr val="00B050"/>
                </a:solidFill>
              </a:rPr>
              <a:t>Less reductions</a:t>
            </a:r>
          </a:p>
          <a:p>
            <a:pPr eaLnBrk="1" hangingPunct="1"/>
            <a:r>
              <a:rPr lang="en-US" altLang="en-US" dirty="0"/>
              <a:t>Optimization has no effect on the behavior of parser!</a:t>
            </a:r>
          </a:p>
        </p:txBody>
      </p:sp>
    </p:spTree>
    <p:extLst>
      <p:ext uri="{BB962C8B-B14F-4D97-AF65-F5344CB8AC3E}">
        <p14:creationId xmlns:p14="http://schemas.microsoft.com/office/powerpoint/2010/main" val="1909130417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5360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BCAB7F3-6312-4C59-A1E8-CE7FC1842B17}" type="slidenum">
              <a:rPr lang="en-US" altLang="en-US"/>
              <a:pPr eaLnBrk="1" hangingPunct="1"/>
              <a:t>84</a:t>
            </a:fld>
            <a:endParaRPr lang="en-US" altLang="en-US"/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690689"/>
          </a:xfrm>
          <a:solidFill>
            <a:srgbClr val="00B050"/>
          </a:solidFill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bg1"/>
                </a:solidFill>
              </a:rPr>
              <a:t>Example: Expression Tree</a:t>
            </a:r>
          </a:p>
        </p:txBody>
      </p:sp>
      <p:pic>
        <p:nvPicPr>
          <p:cNvPr id="15360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09800"/>
            <a:ext cx="504825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456898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5462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2605D19-E0CE-4A9D-A4BF-11941B1F08EA}" type="slidenum">
              <a:rPr lang="en-US" altLang="en-US"/>
              <a:pPr eaLnBrk="1" hangingPunct="1"/>
              <a:t>85</a:t>
            </a:fld>
            <a:endParaRPr lang="en-US" altLang="en-US"/>
          </a:p>
        </p:txBody>
      </p:sp>
      <p:pic>
        <p:nvPicPr>
          <p:cNvPr id="1546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514600"/>
            <a:ext cx="480060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1059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690689"/>
          </a:xfrm>
          <a:solidFill>
            <a:srgbClr val="00B050"/>
          </a:solidFill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bg1"/>
                </a:solidFill>
              </a:rPr>
              <a:t>Parse Tree for Exp. Grammar</a:t>
            </a:r>
          </a:p>
        </p:txBody>
      </p:sp>
      <p:sp>
        <p:nvSpPr>
          <p:cNvPr id="154630" name="Text Box 5"/>
          <p:cNvSpPr txBox="1">
            <a:spLocks noChangeArrowheads="1"/>
          </p:cNvSpPr>
          <p:nvPr/>
        </p:nvSpPr>
        <p:spPr bwMode="auto">
          <a:xfrm>
            <a:off x="0" y="4191000"/>
            <a:ext cx="32527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C00000"/>
                </a:solidFill>
              </a:rPr>
              <a:t>A node with a single child is a candidate for optimization</a:t>
            </a:r>
          </a:p>
        </p:txBody>
      </p:sp>
      <p:sp>
        <p:nvSpPr>
          <p:cNvPr id="154631" name="Rectangle 6"/>
          <p:cNvSpPr>
            <a:spLocks noChangeArrowheads="1"/>
          </p:cNvSpPr>
          <p:nvPr/>
        </p:nvSpPr>
        <p:spPr bwMode="auto">
          <a:xfrm>
            <a:off x="3766247" y="1788415"/>
            <a:ext cx="1196975" cy="3698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(</a:t>
            </a:r>
            <a:r>
              <a:rPr lang="en-US" altLang="en-US" b="1" dirty="0">
                <a:solidFill>
                  <a:schemeClr val="bg1"/>
                </a:solidFill>
              </a:rPr>
              <a:t>x</a:t>
            </a:r>
            <a:r>
              <a:rPr lang="en-US" altLang="en-US" dirty="0">
                <a:solidFill>
                  <a:schemeClr val="bg1"/>
                </a:solidFill>
              </a:rPr>
              <a:t> – </a:t>
            </a:r>
            <a:r>
              <a:rPr lang="en-US" altLang="en-US" b="1" dirty="0">
                <a:solidFill>
                  <a:schemeClr val="bg1"/>
                </a:solidFill>
              </a:rPr>
              <a:t>2 * y)</a:t>
            </a:r>
          </a:p>
        </p:txBody>
      </p:sp>
      <p:sp>
        <p:nvSpPr>
          <p:cNvPr id="2" name="Right Arrow 1"/>
          <p:cNvSpPr/>
          <p:nvPr/>
        </p:nvSpPr>
        <p:spPr>
          <a:xfrm rot="5400000">
            <a:off x="3994202" y="2317331"/>
            <a:ext cx="560195" cy="394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73640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0" name="Rectangle 1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rgbClr val="00B050"/>
          </a:solidFill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bg1"/>
                </a:solidFill>
              </a:rPr>
              <a:t>Revised Grammar</a:t>
            </a:r>
          </a:p>
        </p:txBody>
      </p:sp>
      <p:pic>
        <p:nvPicPr>
          <p:cNvPr id="155654" name="Picture 1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981200"/>
            <a:ext cx="6248400" cy="1600200"/>
          </a:xfrm>
          <a:noFill/>
        </p:spPr>
      </p:pic>
      <p:sp>
        <p:nvSpPr>
          <p:cNvPr id="155653" name="Rectangle 14"/>
          <p:cNvSpPr>
            <a:spLocks noGrp="1" noChangeArrowheads="1"/>
          </p:cNvSpPr>
          <p:nvPr>
            <p:ph sz="half" idx="2"/>
          </p:nvPr>
        </p:nvSpPr>
        <p:spPr>
          <a:xfrm>
            <a:off x="200966" y="4113256"/>
            <a:ext cx="8521003" cy="112193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1800" dirty="0">
                <a:solidFill>
                  <a:srgbClr val="0070C0"/>
                </a:solidFill>
              </a:rPr>
              <a:t>Obtain revised grammar by substituting for Factor by its alternatives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 dirty="0"/>
              <a:t> </a:t>
            </a:r>
            <a:r>
              <a:rPr lang="en-US" altLang="en-US" sz="1800" dirty="0">
                <a:solidFill>
                  <a:srgbClr val="FF0000"/>
                </a:solidFill>
              </a:rPr>
              <a:t>increases the # of  alternatives for terms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 dirty="0">
                <a:solidFill>
                  <a:srgbClr val="009A44"/>
                </a:solidFill>
              </a:rPr>
              <a:t>Shrinks the parse tree by eliminating a layer</a:t>
            </a:r>
          </a:p>
        </p:txBody>
      </p:sp>
      <p:sp>
        <p:nvSpPr>
          <p:cNvPr id="155650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5565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B03B108-C432-445A-885B-E6D19AC28911}" type="slidenum">
              <a:rPr lang="en-US" altLang="en-US"/>
              <a:pPr eaLnBrk="1" hangingPunct="1"/>
              <a:t>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8675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5667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795AAD2-24F4-4CD3-B062-1C64453B7084}" type="slidenum">
              <a:rPr lang="en-US" altLang="en-US"/>
              <a:pPr eaLnBrk="1" hangingPunct="1"/>
              <a:t>87</a:t>
            </a:fld>
            <a:endParaRPr lang="en-US" altLang="en-US"/>
          </a:p>
        </p:txBody>
      </p:sp>
      <p:pic>
        <p:nvPicPr>
          <p:cNvPr id="156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514600"/>
            <a:ext cx="602932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12645" name="Rectangle 3"/>
          <p:cNvSpPr>
            <a:spLocks noGrp="1" noChangeArrowheads="1"/>
          </p:cNvSpPr>
          <p:nvPr>
            <p:ph type="title"/>
          </p:nvPr>
        </p:nvSpPr>
        <p:spPr>
          <a:xfrm>
            <a:off x="70338" y="0"/>
            <a:ext cx="9073662" cy="1690689"/>
          </a:xfrm>
          <a:solidFill>
            <a:srgbClr val="00B050"/>
          </a:solidFill>
        </p:spPr>
        <p:txBody>
          <a:bodyPr/>
          <a:lstStyle/>
          <a:p>
            <a:pPr eaLnBrk="1" hangingPunct="1">
              <a:defRPr/>
            </a:pPr>
            <a:r>
              <a:rPr lang="en-US">
                <a:solidFill>
                  <a:schemeClr val="bg1"/>
                </a:solidFill>
              </a:rPr>
              <a:t>Revised  Expression Grammar</a:t>
            </a:r>
          </a:p>
        </p:txBody>
      </p:sp>
      <p:sp>
        <p:nvSpPr>
          <p:cNvPr id="156678" name="Rectangle 4"/>
          <p:cNvSpPr>
            <a:spLocks noChangeArrowheads="1"/>
          </p:cNvSpPr>
          <p:nvPr/>
        </p:nvSpPr>
        <p:spPr bwMode="auto">
          <a:xfrm>
            <a:off x="3691077" y="1795623"/>
            <a:ext cx="1171575" cy="3698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(x – 2 * y)</a:t>
            </a:r>
          </a:p>
        </p:txBody>
      </p:sp>
      <p:sp>
        <p:nvSpPr>
          <p:cNvPr id="2" name="Down Arrow 1"/>
          <p:cNvSpPr/>
          <p:nvPr/>
        </p:nvSpPr>
        <p:spPr>
          <a:xfrm>
            <a:off x="4141211" y="2165510"/>
            <a:ext cx="271305" cy="5313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5255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5769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8E74FA0-93C6-455D-A489-B57E5F3585AC}" type="slidenum">
              <a:rPr lang="en-US" altLang="en-US"/>
              <a:pPr eaLnBrk="1" hangingPunct="1"/>
              <a:t>88</a:t>
            </a:fld>
            <a:endParaRPr lang="en-US" altLang="en-US"/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General rule</a:t>
            </a:r>
          </a:p>
        </p:txBody>
      </p:sp>
      <p:sp>
        <p:nvSpPr>
          <p:cNvPr id="157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0789" y="1956454"/>
            <a:ext cx="8214561" cy="4222657"/>
          </a:xfrm>
        </p:spPr>
        <p:txBody>
          <a:bodyPr/>
          <a:lstStyle/>
          <a:p>
            <a:pPr eaLnBrk="1" hangingPunct="1"/>
            <a:r>
              <a:rPr lang="en-US" altLang="en-US" i="1" dirty="0"/>
              <a:t>Useless productions</a:t>
            </a:r>
          </a:p>
          <a:p>
            <a:pPr lvl="1" eaLnBrk="1" hangingPunct="1"/>
            <a:r>
              <a:rPr lang="en-US" altLang="en-US" dirty="0">
                <a:solidFill>
                  <a:srgbClr val="C00000"/>
                </a:solidFill>
              </a:rPr>
              <a:t>Production having a single symbol on R.H.S</a:t>
            </a:r>
          </a:p>
          <a:p>
            <a:pPr lvl="1" eaLnBrk="1" hangingPunct="1"/>
            <a:r>
              <a:rPr lang="en-US" altLang="en-US" dirty="0"/>
              <a:t>Used for performing a specific action</a:t>
            </a:r>
          </a:p>
          <a:p>
            <a:pPr eaLnBrk="1" hangingPunct="1"/>
            <a:r>
              <a:rPr lang="en-US" altLang="en-US" dirty="0"/>
              <a:t>Fold away useless productions</a:t>
            </a:r>
          </a:p>
          <a:p>
            <a:pPr lvl="1" eaLnBrk="1" hangingPunct="1"/>
            <a:r>
              <a:rPr lang="en-US" altLang="en-US" dirty="0"/>
              <a:t>Can increase the size of table in LR(1)</a:t>
            </a:r>
          </a:p>
          <a:p>
            <a:pPr lvl="2" eaLnBrk="1" hangingPunct="1"/>
            <a:r>
              <a:rPr lang="en-US" altLang="en-US" dirty="0"/>
              <a:t>remove one columns while it  may add many rows</a:t>
            </a:r>
          </a:p>
          <a:p>
            <a:pPr lvl="1" eaLnBrk="1" hangingPunct="1"/>
            <a:r>
              <a:rPr lang="en-US" altLang="en-US" dirty="0"/>
              <a:t>Can increase the number of comparison in LL(1)</a:t>
            </a:r>
          </a:p>
          <a:p>
            <a:pPr lvl="1"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863852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5872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7803F22-9BAF-42C1-8949-533D546F9A8F}" type="slidenum">
              <a:rPr lang="en-US" altLang="en-US"/>
              <a:pPr eaLnBrk="1" hangingPunct="1"/>
              <a:t>89</a:t>
            </a:fld>
            <a:endParaRPr lang="en-US" altLang="en-US"/>
          </a:p>
        </p:txBody>
      </p:sp>
      <p:sp>
        <p:nvSpPr>
          <p:cNvPr id="1146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sz="4000" dirty="0"/>
              <a:t>Reducing the size of LR(1) tables: Combing Rows/Columns</a:t>
            </a:r>
          </a:p>
        </p:txBody>
      </p:sp>
      <p:sp>
        <p:nvSpPr>
          <p:cNvPr id="1587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LR(1) generated for even small grammars can be large</a:t>
            </a:r>
          </a:p>
          <a:p>
            <a:pPr eaLnBrk="1" hangingPunct="1"/>
            <a:r>
              <a:rPr lang="en-US" altLang="en-US" dirty="0"/>
              <a:t>Combining rows/columns results in a </a:t>
            </a:r>
            <a:r>
              <a:rPr lang="en-US" altLang="en-US" u="sng" dirty="0">
                <a:solidFill>
                  <a:srgbClr val="C00000"/>
                </a:solidFill>
              </a:rPr>
              <a:t>direct reductions </a:t>
            </a:r>
            <a:r>
              <a:rPr lang="en-US" altLang="en-US" dirty="0"/>
              <a:t>in table size and an extra indirection to access the table</a:t>
            </a:r>
          </a:p>
          <a:p>
            <a:pPr eaLnBrk="1" hangingPunct="1"/>
            <a:r>
              <a:rPr lang="en-US" altLang="en-US" dirty="0"/>
              <a:t>Need to understand the tradeoff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dirty="0"/>
          </a:p>
          <a:p>
            <a:pPr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948047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013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EDEDE82-3965-4498-9DC3-79A3B6BD6E90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738311"/>
          </a:xfrm>
          <a:solidFill>
            <a:srgbClr val="009A44"/>
          </a:solidFill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bg1"/>
                </a:solidFill>
              </a:rPr>
              <a:t>Handle Pruning </a:t>
            </a:r>
          </a:p>
        </p:txBody>
      </p:sp>
      <p:graphicFrame>
        <p:nvGraphicFramePr>
          <p:cNvPr id="106565" name="Group 6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555826"/>
              </p:ext>
            </p:extLst>
          </p:nvPr>
        </p:nvGraphicFramePr>
        <p:xfrm>
          <a:off x="193675" y="1990725"/>
          <a:ext cx="8331201" cy="4113212"/>
        </p:xfrm>
        <a:graphic>
          <a:graphicData uri="http://schemas.openxmlformats.org/drawingml/2006/table">
            <a:tbl>
              <a:tblPr/>
              <a:tblGrid>
                <a:gridCol w="2777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7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7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02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Right-Sentential</a:t>
                      </a:r>
                    </a:p>
                  </a:txBody>
                  <a:tcPr marL="91445" marR="91445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Handle</a:t>
                      </a: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Reducing Production</a:t>
                      </a: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8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id</a:t>
                      </a:r>
                      <a:r>
                        <a:rPr kumimoji="0" lang="en-US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 + id</a:t>
                      </a:r>
                      <a:r>
                        <a:rPr kumimoji="0" lang="en-US" sz="2800" b="0" i="0" u="none" strike="noStrike" kern="1200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 * id</a:t>
                      </a:r>
                      <a:r>
                        <a:rPr kumimoji="0" lang="en-US" sz="2800" b="0" i="0" u="none" strike="noStrike" kern="1200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1445" marR="91445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ahoma" pitchFamily="34" charset="0"/>
                        </a:rPr>
                        <a:t>id</a:t>
                      </a:r>
                      <a:r>
                        <a:rPr kumimoji="0" lang="en-US" sz="2800" b="0" i="0" u="none" strike="noStrike" kern="1200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sym typeface="Symbol" pitchFamily="18" charset="2"/>
                        </a:rPr>
                        <a:t>id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166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+ id</a:t>
                      </a:r>
                      <a:r>
                        <a:rPr kumimoji="0" lang="en-US" sz="2800" b="0" i="0" u="none" strike="noStrike" kern="1200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 * id</a:t>
                      </a:r>
                      <a:r>
                        <a:rPr kumimoji="0" lang="en-US" sz="2800" b="0" i="0" u="none" strike="noStrike" kern="1200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1445" marR="91445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ahoma" pitchFamily="34" charset="0"/>
                        </a:rPr>
                        <a:t>id</a:t>
                      </a:r>
                      <a:r>
                        <a:rPr kumimoji="0" lang="en-US" sz="2800" b="0" i="0" u="none" strike="noStrike" kern="1200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sym typeface="Symbol" pitchFamily="18" charset="2"/>
                        </a:rPr>
                        <a:t>id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236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E + E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* id</a:t>
                      </a:r>
                      <a:r>
                        <a:rPr kumimoji="0" lang="en-US" sz="2800" b="0" i="0" u="none" strike="noStrike" kern="1200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1445" marR="91445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ahoma" pitchFamily="34" charset="0"/>
                        </a:rPr>
                        <a:t>id</a:t>
                      </a:r>
                      <a:r>
                        <a:rPr kumimoji="0" lang="en-US" sz="2800" b="0" i="0" u="none" strike="noStrike" kern="1200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sym typeface="Symbol" pitchFamily="18" charset="2"/>
                        </a:rPr>
                        <a:t>id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236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E + E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*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</a:p>
                  </a:txBody>
                  <a:tcPr marL="91445" marR="91445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ahoma" pitchFamily="34" charset="0"/>
                        </a:rPr>
                        <a:t>E*E</a:t>
                      </a: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sym typeface="Symbol" pitchFamily="18" charset="2"/>
                        </a:rPr>
                        <a:t>E*E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91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E + E</a:t>
                      </a:r>
                    </a:p>
                  </a:txBody>
                  <a:tcPr marL="91445" marR="91445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ahoma" pitchFamily="34" charset="0"/>
                        </a:rPr>
                        <a:t>E+E</a:t>
                      </a: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sym typeface="Symbol" pitchFamily="18" charset="2"/>
                        </a:rPr>
                        <a:t>E+E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8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</a:p>
                  </a:txBody>
                  <a:tcPr marL="91445" marR="91445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</a:t>
                      </a: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</a:t>
                      </a:r>
                    </a:p>
                  </a:txBody>
                  <a:tcPr marL="91445" marR="91445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88324" y="2990336"/>
            <a:ext cx="1874623" cy="3178003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562261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5974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9A0FEBB-FC33-404C-AC82-49FE0DD8E422}" type="slidenum">
              <a:rPr lang="en-US" altLang="en-US"/>
              <a:pPr eaLnBrk="1" hangingPunct="1"/>
              <a:t>90</a:t>
            </a:fld>
            <a:endParaRPr lang="en-US" altLang="en-US"/>
          </a:p>
        </p:txBody>
      </p:sp>
      <p:sp>
        <p:nvSpPr>
          <p:cNvPr id="1157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Combing Rows (or columns)</a:t>
            </a:r>
          </a:p>
        </p:txBody>
      </p:sp>
      <p:sp>
        <p:nvSpPr>
          <p:cNvPr id="159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134" y="1856628"/>
            <a:ext cx="8856995" cy="42226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Find two identical rows (or columns)</a:t>
            </a:r>
          </a:p>
          <a:p>
            <a:pPr lvl="1" eaLnBrk="1" hangingPunct="1"/>
            <a:r>
              <a:rPr lang="en-US" altLang="en-US" sz="3600" dirty="0"/>
              <a:t>Each set can be implemented by table generators once</a:t>
            </a:r>
          </a:p>
          <a:p>
            <a:pPr lvl="1" eaLnBrk="1" hangingPunct="1"/>
            <a:r>
              <a:rPr lang="en-US" altLang="en-US" sz="3600" dirty="0"/>
              <a:t>Remap parser-state to row-index in action table</a:t>
            </a:r>
          </a:p>
          <a:p>
            <a:pPr lvl="1" eaLnBrk="1" hangingPunct="1"/>
            <a:r>
              <a:rPr lang="en-US" altLang="en-US" sz="3600" dirty="0"/>
              <a:t>Same things for identical columns</a:t>
            </a:r>
          </a:p>
        </p:txBody>
      </p:sp>
    </p:spTree>
    <p:extLst>
      <p:ext uri="{BB962C8B-B14F-4D97-AF65-F5344CB8AC3E}">
        <p14:creationId xmlns:p14="http://schemas.microsoft.com/office/powerpoint/2010/main" val="176636720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6077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6E7D360-F1B8-4220-AC4F-72D6074DAFC7}" type="slidenum">
              <a:rPr lang="en-US" altLang="en-US"/>
              <a:pPr eaLnBrk="1" hangingPunct="1"/>
              <a:t>91</a:t>
            </a:fld>
            <a:endParaRPr lang="en-US" altLang="en-US"/>
          </a:p>
        </p:txBody>
      </p:sp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Shrinking the grammar</a:t>
            </a:r>
          </a:p>
        </p:txBody>
      </p:sp>
      <p:sp>
        <p:nvSpPr>
          <p:cNvPr id="1607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856628"/>
            <a:ext cx="9023420" cy="4222657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To shrink the grammar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/>
              <a:t>Reduce the number of production rules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/>
              <a:t>Factor</a:t>
            </a:r>
            <a:r>
              <a:rPr lang="en-US" altLang="en-US" sz="2800" dirty="0">
                <a:sym typeface="Symbol" panose="05050102010706020507" pitchFamily="18" charset="2"/>
              </a:rPr>
              <a:t> </a:t>
            </a:r>
            <a:r>
              <a:rPr lang="en-US" altLang="en-US" sz="2800" dirty="0" err="1">
                <a:sym typeface="Symbol" panose="05050102010706020507" pitchFamily="18" charset="2"/>
              </a:rPr>
              <a:t>num</a:t>
            </a:r>
            <a:r>
              <a:rPr lang="en-US" altLang="en-US" sz="2800" dirty="0">
                <a:sym typeface="Symbol" panose="05050102010706020507" pitchFamily="18" charset="2"/>
              </a:rPr>
              <a:t>| ident ( * /)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>
                <a:sym typeface="Symbol" panose="05050102010706020507" pitchFamily="18" charset="2"/>
              </a:rPr>
              <a:t>Can be rewritten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FF0000"/>
                </a:solidFill>
              </a:rPr>
              <a:t>Factor</a:t>
            </a:r>
            <a:r>
              <a:rPr lang="en-US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 </a:t>
            </a:r>
            <a:r>
              <a:rPr lang="en-US" altLang="en-US" sz="2800" dirty="0" err="1">
                <a:solidFill>
                  <a:srgbClr val="FF0000"/>
                </a:solidFill>
                <a:sym typeface="Symbol" panose="05050102010706020507" pitchFamily="18" charset="2"/>
              </a:rPr>
              <a:t>val</a:t>
            </a:r>
            <a:endParaRPr lang="en-US" altLang="en-US" sz="28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>
                <a:sym typeface="Symbol" panose="05050102010706020507" pitchFamily="18" charset="2"/>
              </a:rPr>
              <a:t>Action tables?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800" dirty="0">
                <a:sym typeface="Symbol" panose="05050102010706020507" pitchFamily="18" charset="2"/>
              </a:rPr>
              <a:t>Removes a column from action table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800" dirty="0">
                <a:sym typeface="Symbol" panose="05050102010706020507" pitchFamily="18" charset="2"/>
              </a:rPr>
              <a:t>Scanner must return </a:t>
            </a:r>
            <a:r>
              <a:rPr lang="en-US" altLang="en-US" sz="2800" dirty="0" err="1">
                <a:sym typeface="Symbol" panose="05050102010706020507" pitchFamily="18" charset="2"/>
              </a:rPr>
              <a:t>val</a:t>
            </a:r>
            <a:r>
              <a:rPr lang="en-US" altLang="en-US" sz="2800" dirty="0">
                <a:sym typeface="Symbol" panose="05050102010706020507" pitchFamily="18" charset="2"/>
              </a:rPr>
              <a:t> for ident or </a:t>
            </a:r>
            <a:r>
              <a:rPr lang="en-US" altLang="en-US" sz="2800" dirty="0" err="1">
                <a:sym typeface="Symbol" panose="05050102010706020507" pitchFamily="18" charset="2"/>
              </a:rPr>
              <a:t>num</a:t>
            </a:r>
            <a:endParaRPr lang="en-US" altLang="en-US" sz="2800" dirty="0"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en-US" sz="2800" dirty="0">
                <a:sym typeface="Symbol" panose="05050102010706020507" pitchFamily="18" charset="2"/>
              </a:rPr>
              <a:t>See the table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98107101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617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EFD5EEA-86BA-4A51-A76E-2D0948667E37}" type="slidenum">
              <a:rPr lang="en-US" altLang="en-US"/>
              <a:pPr eaLnBrk="1" hangingPunct="1"/>
              <a:t>92</a:t>
            </a:fld>
            <a:endParaRPr lang="en-US" altLang="en-US"/>
          </a:p>
        </p:txBody>
      </p:sp>
      <p:pic>
        <p:nvPicPr>
          <p:cNvPr id="1617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1920875" y="1182688"/>
            <a:ext cx="360363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852613" y="2711450"/>
            <a:ext cx="358775" cy="79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843088" y="2987675"/>
            <a:ext cx="360362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865798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628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DB22E43-4501-4D79-9ACA-0CAA5E12156A}" type="slidenum">
              <a:rPr lang="en-US" altLang="en-US"/>
              <a:pPr eaLnBrk="1" hangingPunct="1"/>
              <a:t>93</a:t>
            </a:fld>
            <a:endParaRPr lang="en-US" altLang="en-US"/>
          </a:p>
        </p:txBody>
      </p:sp>
      <p:sp>
        <p:nvSpPr>
          <p:cNvPr id="11878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1439480"/>
          </a:xfrm>
          <a:solidFill>
            <a:srgbClr val="00B050"/>
          </a:solidFill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bg1"/>
                </a:solidFill>
              </a:rPr>
              <a:t>Directly Encoding the table</a:t>
            </a:r>
          </a:p>
        </p:txBody>
      </p:sp>
      <p:sp>
        <p:nvSpPr>
          <p:cNvPr id="16282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3691" y="1599701"/>
            <a:ext cx="8747759" cy="4114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Forget about the table driven approach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Use hard-coded implementation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State is  coded as </a:t>
            </a:r>
            <a:r>
              <a:rPr lang="en-US" altLang="en-US" sz="2000" dirty="0">
                <a:solidFill>
                  <a:srgbClr val="CC66FF"/>
                </a:solidFill>
              </a:rPr>
              <a:t>case statement </a:t>
            </a:r>
            <a:r>
              <a:rPr lang="en-US" altLang="en-US" sz="2000" dirty="0"/>
              <a:t>(IF-THEN-ELSE)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Test the type of next symbol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Perform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sz="1600" dirty="0"/>
              <a:t>Shift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sz="1600" dirty="0"/>
              <a:t>Reduce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sz="1600" dirty="0"/>
              <a:t>Accept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sz="1600" dirty="0"/>
              <a:t>Error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B050"/>
                </a:solidFill>
              </a:rPr>
              <a:t>no table operations, no overhead (good)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B050"/>
                </a:solidFill>
              </a:rPr>
              <a:t>No table lookup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Larger code size (bad)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Not readable  (bad)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7129946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Csci465</a:t>
            </a:r>
          </a:p>
        </p:txBody>
      </p:sp>
      <p:sp>
        <p:nvSpPr>
          <p:cNvPr id="16384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ED84F15-F130-4053-B8B5-A14098E4046F}" type="slidenum">
              <a:rPr lang="en-US" altLang="en-US"/>
              <a:pPr eaLnBrk="1" hangingPunct="1"/>
              <a:t>94</a:t>
            </a:fld>
            <a:endParaRPr lang="en-US" altLang="en-US"/>
          </a:p>
        </p:txBody>
      </p:sp>
      <p:sp>
        <p:nvSpPr>
          <p:cNvPr id="11981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379" y="365126"/>
            <a:ext cx="8370971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Using Other Construction Algorithms</a:t>
            </a:r>
          </a:p>
        </p:txBody>
      </p:sp>
      <p:sp>
        <p:nvSpPr>
          <p:cNvPr id="1638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379" y="1956454"/>
            <a:ext cx="8370971" cy="4222657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LR(1)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The most general table construction algorithms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Produces the largest tables, but accepts the largest class of grammar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Is there other variation of LR(1) algorithms?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Simple LR(1) (or </a:t>
            </a:r>
            <a:r>
              <a:rPr lang="en-US" altLang="en-US" sz="2400" dirty="0">
                <a:solidFill>
                  <a:srgbClr val="CC66FF"/>
                </a:solidFill>
              </a:rPr>
              <a:t>SLR</a:t>
            </a:r>
            <a:r>
              <a:rPr lang="en-US" altLang="en-US" sz="2400" dirty="0"/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dirty="0"/>
              <a:t>Accepts smaller class of grammars than LR(1)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dirty="0"/>
              <a:t>Uses FOLLOW set instead of Lookahead symbol to shift or reduce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dirty="0"/>
              <a:t>FOLLOW set results in smaller tables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 </a:t>
            </a:r>
            <a:r>
              <a:rPr lang="en-US" altLang="en-US" sz="2400" dirty="0" err="1">
                <a:solidFill>
                  <a:srgbClr val="00B050"/>
                </a:solidFill>
              </a:rPr>
              <a:t>L</a:t>
            </a:r>
            <a:r>
              <a:rPr lang="en-US" altLang="en-US" sz="2400" dirty="0" err="1"/>
              <a:t>ook</a:t>
            </a:r>
            <a:r>
              <a:rPr lang="en-US" altLang="en-US" sz="2400" dirty="0" err="1">
                <a:solidFill>
                  <a:srgbClr val="00B050"/>
                </a:solidFill>
              </a:rPr>
              <a:t>A</a:t>
            </a:r>
            <a:r>
              <a:rPr lang="en-US" altLang="en-US" sz="2400" dirty="0" err="1"/>
              <a:t>head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00B050"/>
                </a:solidFill>
              </a:rPr>
              <a:t>LR</a:t>
            </a:r>
            <a:r>
              <a:rPr lang="en-US" altLang="en-US" sz="2400" dirty="0"/>
              <a:t>(1) (or </a:t>
            </a:r>
            <a:r>
              <a:rPr lang="en-US" altLang="en-US" sz="2400" dirty="0">
                <a:solidFill>
                  <a:srgbClr val="00B050"/>
                </a:solidFill>
              </a:rPr>
              <a:t>LALR(1)</a:t>
            </a:r>
            <a:r>
              <a:rPr lang="en-US" altLang="en-US" sz="2400" dirty="0"/>
              <a:t> 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dirty="0"/>
              <a:t>Works on the assumption that some items in the set (state) are </a:t>
            </a:r>
            <a:r>
              <a:rPr lang="en-US" altLang="en-US" i="1" u="sng" dirty="0">
                <a:solidFill>
                  <a:srgbClr val="FF0000"/>
                </a:solidFill>
              </a:rPr>
              <a:t>critical</a:t>
            </a:r>
            <a:r>
              <a:rPr lang="en-US" altLang="en-US" i="1" dirty="0"/>
              <a:t> </a:t>
            </a:r>
            <a:r>
              <a:rPr lang="en-US" altLang="en-US" dirty="0"/>
              <a:t>that rest can be derived from them</a:t>
            </a:r>
          </a:p>
        </p:txBody>
      </p:sp>
    </p:spTree>
    <p:extLst>
      <p:ext uri="{BB962C8B-B14F-4D97-AF65-F5344CB8AC3E}">
        <p14:creationId xmlns:p14="http://schemas.microsoft.com/office/powerpoint/2010/main" val="2413895429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Top-Down vs. Bottom up</a:t>
            </a:r>
          </a:p>
        </p:txBody>
      </p:sp>
      <p:sp>
        <p:nvSpPr>
          <p:cNvPr id="164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Adv. of Top-down</a:t>
            </a:r>
          </a:p>
          <a:p>
            <a:pPr lvl="1"/>
            <a:r>
              <a:rPr lang="en-US" altLang="en-US"/>
              <a:t>Easy to build hand-coded parser</a:t>
            </a:r>
          </a:p>
          <a:p>
            <a:pPr lvl="1"/>
            <a:r>
              <a:rPr lang="en-US" altLang="en-US"/>
              <a:t>Provide excellent opportunity to detect/recover errors</a:t>
            </a:r>
          </a:p>
          <a:p>
            <a:pPr lvl="1"/>
            <a:r>
              <a:rPr lang="en-US" altLang="en-US"/>
              <a:t>Easy to find ambiguities</a:t>
            </a:r>
          </a:p>
          <a:p>
            <a:pPr lvl="1"/>
            <a:r>
              <a:rPr lang="en-US" altLang="en-US"/>
              <a:t>Faster (well-constructed ones!)</a:t>
            </a:r>
          </a:p>
          <a:p>
            <a:r>
              <a:rPr lang="en-US" altLang="en-US"/>
              <a:t>Adv. of Bottom-up </a:t>
            </a:r>
          </a:p>
          <a:p>
            <a:pPr lvl="1"/>
            <a:r>
              <a:rPr lang="en-US" altLang="en-US"/>
              <a:t>Tool support</a:t>
            </a:r>
          </a:p>
          <a:p>
            <a:pPr lvl="1"/>
            <a:r>
              <a:rPr lang="en-US" altLang="en-US"/>
              <a:t>Handles a lager class of grammars</a:t>
            </a:r>
          </a:p>
          <a:p>
            <a:pPr lvl="1"/>
            <a:endParaRPr lang="en-US" altLang="en-US"/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45288" y="6491288"/>
            <a:ext cx="2133600" cy="366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1C1BCC5-1AD9-4EE2-91B1-89680744BE9B}" type="slidenum">
              <a:rPr lang="en-US" altLang="en-US"/>
              <a:pPr eaLnBrk="1" hangingPunct="1"/>
              <a:t>95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6886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UNDAerospace.pptx" id="{F7118328-E834-46A0-83EC-F744BFE60237}" vid="{D2773446-F50F-4EEB-A44E-9265065B0F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10876</TotalTime>
  <Words>3784</Words>
  <Application>Microsoft Macintosh PowerPoint</Application>
  <PresentationFormat>On-screen Show (4:3)</PresentationFormat>
  <Paragraphs>633</Paragraphs>
  <Slides>95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5" baseType="lpstr">
      <vt:lpstr>Arial Unicode MS</vt:lpstr>
      <vt:lpstr>Arial</vt:lpstr>
      <vt:lpstr>Calibri</vt:lpstr>
      <vt:lpstr>Calibri Light</vt:lpstr>
      <vt:lpstr>Franklin Gothic Book</vt:lpstr>
      <vt:lpstr>Helvetica</vt:lpstr>
      <vt:lpstr>Tahoma</vt:lpstr>
      <vt:lpstr>Wingdings</vt:lpstr>
      <vt:lpstr>Wingdings 2</vt:lpstr>
      <vt:lpstr>Office Theme</vt:lpstr>
      <vt:lpstr>Csci465:  Principals of Translations </vt:lpstr>
      <vt:lpstr>Objectives</vt:lpstr>
      <vt:lpstr>Bottom up parsing</vt:lpstr>
      <vt:lpstr>Bottom-up Parse construction: Example id*id</vt:lpstr>
      <vt:lpstr>Example</vt:lpstr>
      <vt:lpstr>Reverses Rightmost Derivation (rm) </vt:lpstr>
      <vt:lpstr>Handles</vt:lpstr>
      <vt:lpstr>Example 4.23</vt:lpstr>
      <vt:lpstr>Handle Pruning </vt:lpstr>
      <vt:lpstr>Shift-Reduce Parsing(SRP) </vt:lpstr>
      <vt:lpstr>A handle (revisited)</vt:lpstr>
      <vt:lpstr>SRP elements and process</vt:lpstr>
      <vt:lpstr>How SRP work?</vt:lpstr>
      <vt:lpstr>Stack Implementation of SRP</vt:lpstr>
      <vt:lpstr> (Example of SRP for id1+id2*id3)</vt:lpstr>
      <vt:lpstr>Primary Operations of Shift Reduce Parsing (SRP)</vt:lpstr>
      <vt:lpstr>shift action</vt:lpstr>
      <vt:lpstr>Reduce action</vt:lpstr>
      <vt:lpstr>accept &amp; error actions</vt:lpstr>
      <vt:lpstr>Potential Problems</vt:lpstr>
      <vt:lpstr>Example (Shift/Reduce): Dangling Else</vt:lpstr>
      <vt:lpstr>Example (reduce/reduce) conflict (procedure call or array)</vt:lpstr>
      <vt:lpstr>Con’t: reduce/reduce conflict (procedure call or array)</vt:lpstr>
      <vt:lpstr>Con’t: reduce/reduce conflict (procedure call or array)</vt:lpstr>
      <vt:lpstr>LR (1) Grammars</vt:lpstr>
      <vt:lpstr>Final note on LR (k)</vt:lpstr>
      <vt:lpstr>Problem with LR</vt:lpstr>
      <vt:lpstr>How does SRP works</vt:lpstr>
      <vt:lpstr>Model of LR Parsing</vt:lpstr>
      <vt:lpstr>LR Parsing Algorithm </vt:lpstr>
      <vt:lpstr>Shift action</vt:lpstr>
      <vt:lpstr>Reduce Action </vt:lpstr>
      <vt:lpstr>Accept &amp; Error actions</vt:lpstr>
      <vt:lpstr>Quiz</vt:lpstr>
      <vt:lpstr>Model of LR Parsing</vt:lpstr>
      <vt:lpstr>Building LR Parsing Table</vt:lpstr>
      <vt:lpstr>Toward Building SLR Tables</vt:lpstr>
      <vt:lpstr>An item of LR(0)</vt:lpstr>
      <vt:lpstr>Items</vt:lpstr>
      <vt:lpstr>More on Items</vt:lpstr>
      <vt:lpstr>Canonical LR(0) Collection </vt:lpstr>
      <vt:lpstr>construction of the canonical LR(0) collection for a grammar</vt:lpstr>
      <vt:lpstr>Augmented Grammar</vt:lpstr>
      <vt:lpstr>Closure of Item Sets?</vt:lpstr>
      <vt:lpstr>PowerPoint Presentation</vt:lpstr>
      <vt:lpstr>PowerPoint Presentation</vt:lpstr>
      <vt:lpstr>How to compute Closure I0</vt:lpstr>
      <vt:lpstr>Complete set of Items</vt:lpstr>
      <vt:lpstr>PowerPoint Presentation</vt:lpstr>
      <vt:lpstr>PowerPoint Presentation</vt:lpstr>
      <vt:lpstr>PowerPoint Presentation</vt:lpstr>
      <vt:lpstr>PowerPoint Presentation</vt:lpstr>
      <vt:lpstr>GOTO Function (transitions)</vt:lpstr>
      <vt:lpstr>PowerPoint Presentation</vt:lpstr>
      <vt:lpstr>Use of the LR(0) Automaton</vt:lpstr>
      <vt:lpstr>PowerPoint Presentation</vt:lpstr>
      <vt:lpstr>Architecture of LR Parsing</vt:lpstr>
      <vt:lpstr>Algorithims:4.44: LR Parsing algorism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of Using parsing Table on id*id+id</vt:lpstr>
      <vt:lpstr>Constructing SLR-parsing Tables</vt:lpstr>
      <vt:lpstr>Example 4.47: 1 (building table)</vt:lpstr>
      <vt:lpstr>Example 4.47: 2</vt:lpstr>
      <vt:lpstr>PowerPoint Presentation</vt:lpstr>
      <vt:lpstr>Fig4-31</vt:lpstr>
      <vt:lpstr>Fig4-31</vt:lpstr>
      <vt:lpstr>Example 4.38 (Reduce)</vt:lpstr>
      <vt:lpstr>Fig4-31</vt:lpstr>
      <vt:lpstr>PowerPoint Presentation</vt:lpstr>
      <vt:lpstr>Second Item</vt:lpstr>
      <vt:lpstr>PowerPoint Presentation</vt:lpstr>
      <vt:lpstr>Fig4-31</vt:lpstr>
      <vt:lpstr>PowerPoint Presentation</vt:lpstr>
      <vt:lpstr>Fig4-31</vt:lpstr>
      <vt:lpstr>Parser Generators; Yacc</vt:lpstr>
      <vt:lpstr>Advanced Topics</vt:lpstr>
      <vt:lpstr>Optimizing a Grammar</vt:lpstr>
      <vt:lpstr>Derivation</vt:lpstr>
      <vt:lpstr>Example: Expression Tree</vt:lpstr>
      <vt:lpstr>Parse Tree for Exp. Grammar</vt:lpstr>
      <vt:lpstr>Revised Grammar</vt:lpstr>
      <vt:lpstr>Revised  Expression Grammar</vt:lpstr>
      <vt:lpstr>General rule</vt:lpstr>
      <vt:lpstr>Reducing the size of LR(1) tables: Combing Rows/Columns</vt:lpstr>
      <vt:lpstr>Combing Rows (or columns)</vt:lpstr>
      <vt:lpstr>Shrinking the grammar</vt:lpstr>
      <vt:lpstr>PowerPoint Presentation</vt:lpstr>
      <vt:lpstr>Directly Encoding the table</vt:lpstr>
      <vt:lpstr>Using Other Construction Algorithms</vt:lpstr>
      <vt:lpstr>Top-Down vs. Bottom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Courtney Olson</dc:creator>
  <cp:lastModifiedBy>Reza, Hassan</cp:lastModifiedBy>
  <cp:revision>297</cp:revision>
  <dcterms:created xsi:type="dcterms:W3CDTF">2015-08-12T16:59:57Z</dcterms:created>
  <dcterms:modified xsi:type="dcterms:W3CDTF">2020-10-07T23:58:37Z</dcterms:modified>
</cp:coreProperties>
</file>